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13716000" cx="2437765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Lato Light"/>
      <p:regular r:id="rId40"/>
      <p:bold r:id="rId41"/>
      <p:italic r:id="rId42"/>
      <p:boldItalic r:id="rId43"/>
    </p:embeddedFont>
    <p:embeddedFont>
      <p:font typeface="Lato Black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726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11BD03-3D82-4515-B9E2-4D4F855D4967}">
  <a:tblStyle styleId="{2111BD03-3D82-4515-B9E2-4D4F855D49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32DEE60-D741-4539-962B-73208C0B272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26"/>
        <p:guide pos="43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regular.fntdata"/><Relationship Id="rId20" Type="http://schemas.openxmlformats.org/officeDocument/2006/relationships/slide" Target="slides/slide13.xml"/><Relationship Id="rId42" Type="http://schemas.openxmlformats.org/officeDocument/2006/relationships/font" Target="fonts/LatoLight-italic.fntdata"/><Relationship Id="rId41" Type="http://schemas.openxmlformats.org/officeDocument/2006/relationships/font" Target="fonts/LatoLight-bold.fntdata"/><Relationship Id="rId22" Type="http://schemas.openxmlformats.org/officeDocument/2006/relationships/slide" Target="slides/slide15.xml"/><Relationship Id="rId44" Type="http://schemas.openxmlformats.org/officeDocument/2006/relationships/font" Target="fonts/LatoBlack-bold.fntdata"/><Relationship Id="rId21" Type="http://schemas.openxmlformats.org/officeDocument/2006/relationships/slide" Target="slides/slide14.xml"/><Relationship Id="rId43" Type="http://schemas.openxmlformats.org/officeDocument/2006/relationships/font" Target="fonts/Lato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La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Lato-bold.fntdata"/><Relationship Id="rId14" Type="http://schemas.openxmlformats.org/officeDocument/2006/relationships/slide" Target="slides/slide7.xml"/><Relationship Id="rId36" Type="http://schemas.openxmlformats.org/officeDocument/2006/relationships/font" Target="fonts/Lato-regular.fntdata"/><Relationship Id="rId17" Type="http://schemas.openxmlformats.org/officeDocument/2006/relationships/slide" Target="slides/slide10.xml"/><Relationship Id="rId39" Type="http://schemas.openxmlformats.org/officeDocument/2006/relationships/font" Target="fonts/Lato-boldItalic.fntdata"/><Relationship Id="rId16" Type="http://schemas.openxmlformats.org/officeDocument/2006/relationships/slide" Target="slides/slide9.xml"/><Relationship Id="rId38" Type="http://schemas.openxmlformats.org/officeDocument/2006/relationships/font" Target="fonts/La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megroup.com/trading/energy/crude-oil/light-sweet-crude_contract_specifications.html" TargetMode="External"/><Relationship Id="rId3" Type="http://schemas.openxmlformats.org/officeDocument/2006/relationships/hyperlink" Target="https://www.cmegroup.com/trading/energy/crude-oil/brent-crude-oil_contract_specifications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megroup.com/trading/energy/crude-oil/light-sweet-crude_contract_specifications.html" TargetMode="External"/><Relationship Id="rId3" Type="http://schemas.openxmlformats.org/officeDocument/2006/relationships/hyperlink" Target="https://www.cmegroup.com/trading/energy/crude-oil/brent-crude-oil_contract_specifications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562ae976_2_12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1562ae97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a1562ae976_2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1562ae976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a1562ae976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1562b0a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a1562b0aa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1562ae976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a1562ae976_6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562b0aa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a1562b0aa8_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1562b0aa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a1562b0aa8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2842892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a28428923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1562b0a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a1562b0aa8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1562b0aa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a1562b0aa8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1562ae976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a1562ae976_2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1562b0aa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a1562b0aa8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1562ae976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a1562ae976_6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1562b0aa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a1562b0aa8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1562b0aa8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a1562b0aa8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1562b0aa8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a1562b0aa8_4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1562b0aa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a1562b0aa8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1562b0aa8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9" name="Google Shape;569;ga1562b0aa8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0" name="Google Shape;570;ga1562b0aa8_2_77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1562ae9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a1562ae97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562ae976_2_15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562ae976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a1562ae976_2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1562ae976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WTI Crude Oil Contract Specs: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https://www.cmegroup.com/trading/energy/crude-oil/light-sweet-crude_contract_specifications.html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Brent Crude Oil Contract Specs: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https://www.cmegroup.com/trading/energy/crude-oil/brent-crude-oil_contract_specifications.html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https://www.eia.gov/todayinenergy/detail.php?id=34372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https://www.eia.gov/todayinenergy/detail.php?id=33752</a:t>
            </a:r>
            <a:endParaRPr/>
          </a:p>
        </p:txBody>
      </p:sp>
      <p:sp>
        <p:nvSpPr>
          <p:cNvPr id="299" name="Google Shape;299;ga1562ae976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1562b0a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WTI Crude Oil Contract Specs: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https://www.cmegroup.com/trading/energy/crude-oil/light-sweet-crude_contract_specifications.html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Brent Crude Oil Contract Specs: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https://www.cmegroup.com/trading/energy/crude-oil/brent-crude-oil_contract_specifications.html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https://www.eia.gov/todayinenergy/detail.php?id=34372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https://www.eia.gov/todayinenergy/detail.php?id=33752</a:t>
            </a:r>
            <a:endParaRPr/>
          </a:p>
        </p:txBody>
      </p:sp>
      <p:sp>
        <p:nvSpPr>
          <p:cNvPr id="311" name="Google Shape;311;ga1562b0aa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1562ae976_2_18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a1562ae976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a1562ae976_2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562ae976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1.US shale oil production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2.Headwind to the price of WIT contracts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3.WTI oil contracts still trade at the discount of Brent Crude oil contract </a:t>
            </a:r>
            <a:endParaRPr/>
          </a:p>
        </p:txBody>
      </p:sp>
      <p:sp>
        <p:nvSpPr>
          <p:cNvPr id="328" name="Google Shape;328;ga1562ae976_2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562b0a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1.US shale oil production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2.Headwind to the price of WIT contracts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3.WTI oil contracts still trade at the discount of Brent Crude oil contract </a:t>
            </a:r>
            <a:endParaRPr/>
          </a:p>
        </p:txBody>
      </p:sp>
      <p:sp>
        <p:nvSpPr>
          <p:cNvPr id="336" name="Google Shape;336;ga1562b0aa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1562ae976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a1562ae976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IMG">
  <p:cSld name="3_PlaceholderIMG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>
            <p:ph idx="2" type="pic"/>
          </p:nvPr>
        </p:nvSpPr>
        <p:spPr>
          <a:xfrm>
            <a:off x="1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1"/>
          <p:cNvSpPr/>
          <p:nvPr>
            <p:ph idx="3" type="pic"/>
          </p:nvPr>
        </p:nvSpPr>
        <p:spPr>
          <a:xfrm>
            <a:off x="12188825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1"/>
          <p:cNvSpPr/>
          <p:nvPr>
            <p:ph idx="4" type="pic"/>
          </p:nvPr>
        </p:nvSpPr>
        <p:spPr>
          <a:xfrm>
            <a:off x="18283238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1"/>
          <p:cNvSpPr/>
          <p:nvPr>
            <p:ph idx="5" type="pic"/>
          </p:nvPr>
        </p:nvSpPr>
        <p:spPr>
          <a:xfrm>
            <a:off x="12188825" y="9157351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6" type="pic"/>
          </p:nvPr>
        </p:nvSpPr>
        <p:spPr>
          <a:xfrm>
            <a:off x="18283238" y="9157348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1"/>
          <p:cNvSpPr/>
          <p:nvPr>
            <p:ph idx="7" type="pic"/>
          </p:nvPr>
        </p:nvSpPr>
        <p:spPr>
          <a:xfrm>
            <a:off x="6094412" y="9157350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Blank">
  <p:cSld name="23_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>
            <p:ph idx="2" type="pic"/>
          </p:nvPr>
        </p:nvSpPr>
        <p:spPr>
          <a:xfrm>
            <a:off x="12578577" y="0"/>
            <a:ext cx="1179907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lank">
  <p:cSld name="18_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6797356" y="2394545"/>
            <a:ext cx="5002700" cy="88169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/>
          <p:nvPr>
            <p:ph idx="3" type="pic"/>
          </p:nvPr>
        </p:nvSpPr>
        <p:spPr>
          <a:xfrm>
            <a:off x="12717632" y="2394545"/>
            <a:ext cx="5002700" cy="88169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lank">
  <p:cSld name="19_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4"/>
          <p:cNvSpPr/>
          <p:nvPr>
            <p:ph idx="3" type="pic"/>
          </p:nvPr>
        </p:nvSpPr>
        <p:spPr>
          <a:xfrm>
            <a:off x="14517127" y="2793603"/>
            <a:ext cx="6472241" cy="86519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Blank">
  <p:cSld name="22_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>
            <p:ph idx="2" type="pic"/>
          </p:nvPr>
        </p:nvSpPr>
        <p:spPr>
          <a:xfrm>
            <a:off x="8338810" y="4918599"/>
            <a:ext cx="7928630" cy="47970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lank">
  <p:cSld name="21_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>
            <p:ph idx="2" type="pic"/>
          </p:nvPr>
        </p:nvSpPr>
        <p:spPr>
          <a:xfrm>
            <a:off x="13513706" y="4534812"/>
            <a:ext cx="9151442" cy="56676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 2 Circles">
  <p:cSld name="Placeholder 2 Circle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>
            <p:ph idx="2" type="pic"/>
          </p:nvPr>
        </p:nvSpPr>
        <p:spPr>
          <a:xfrm>
            <a:off x="13388848" y="4548108"/>
            <a:ext cx="6245352" cy="624535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7"/>
          <p:cNvSpPr/>
          <p:nvPr>
            <p:ph idx="3" type="pic"/>
          </p:nvPr>
        </p:nvSpPr>
        <p:spPr>
          <a:xfrm>
            <a:off x="4702048" y="4548108"/>
            <a:ext cx="6245352" cy="624535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roject">
  <p:cSld name="Individual Pro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>
            <p:ph idx="2" type="pic"/>
          </p:nvPr>
        </p:nvSpPr>
        <p:spPr>
          <a:xfrm>
            <a:off x="1721764" y="4180912"/>
            <a:ext cx="94812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>
            <p:ph idx="2" type="pic"/>
          </p:nvPr>
        </p:nvSpPr>
        <p:spPr>
          <a:xfrm>
            <a:off x="2876874" y="5100492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2"/>
          <p:cNvSpPr/>
          <p:nvPr>
            <p:ph idx="3" type="pic"/>
          </p:nvPr>
        </p:nvSpPr>
        <p:spPr>
          <a:xfrm>
            <a:off x="13908697" y="5100492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2"/>
          <p:cNvSpPr/>
          <p:nvPr>
            <p:ph idx="4" type="pic"/>
          </p:nvPr>
        </p:nvSpPr>
        <p:spPr>
          <a:xfrm>
            <a:off x="2876874" y="8883545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22"/>
          <p:cNvSpPr/>
          <p:nvPr>
            <p:ph idx="5" type="pic"/>
          </p:nvPr>
        </p:nvSpPr>
        <p:spPr>
          <a:xfrm>
            <a:off x="13908697" y="8883545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>
            <p:ph idx="2" type="pic"/>
          </p:nvPr>
        </p:nvSpPr>
        <p:spPr>
          <a:xfrm>
            <a:off x="2315712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3"/>
          <p:cNvSpPr/>
          <p:nvPr>
            <p:ph idx="3" type="pic"/>
          </p:nvPr>
        </p:nvSpPr>
        <p:spPr>
          <a:xfrm>
            <a:off x="2315712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3"/>
          <p:cNvSpPr/>
          <p:nvPr>
            <p:ph idx="4" type="pic"/>
          </p:nvPr>
        </p:nvSpPr>
        <p:spPr>
          <a:xfrm>
            <a:off x="2315712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3"/>
          <p:cNvSpPr/>
          <p:nvPr>
            <p:ph idx="5" type="pic"/>
          </p:nvPr>
        </p:nvSpPr>
        <p:spPr>
          <a:xfrm>
            <a:off x="9416990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3"/>
          <p:cNvSpPr/>
          <p:nvPr>
            <p:ph idx="6" type="pic"/>
          </p:nvPr>
        </p:nvSpPr>
        <p:spPr>
          <a:xfrm>
            <a:off x="9416990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23"/>
          <p:cNvSpPr/>
          <p:nvPr>
            <p:ph idx="7" type="pic"/>
          </p:nvPr>
        </p:nvSpPr>
        <p:spPr>
          <a:xfrm>
            <a:off x="9416990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3"/>
          <p:cNvSpPr/>
          <p:nvPr>
            <p:ph idx="8" type="pic"/>
          </p:nvPr>
        </p:nvSpPr>
        <p:spPr>
          <a:xfrm>
            <a:off x="16518267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3"/>
          <p:cNvSpPr/>
          <p:nvPr>
            <p:ph idx="9" type="pic"/>
          </p:nvPr>
        </p:nvSpPr>
        <p:spPr>
          <a:xfrm>
            <a:off x="16518267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3"/>
          <p:cNvSpPr/>
          <p:nvPr>
            <p:ph idx="13" type="pic"/>
          </p:nvPr>
        </p:nvSpPr>
        <p:spPr>
          <a:xfrm>
            <a:off x="16518267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/>
          <p:nvPr>
            <p:ph idx="2" type="pic"/>
          </p:nvPr>
        </p:nvSpPr>
        <p:spPr>
          <a:xfrm>
            <a:off x="3" y="1"/>
            <a:ext cx="1218882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4"/>
          <p:cNvSpPr/>
          <p:nvPr>
            <p:ph idx="3" type="pic"/>
          </p:nvPr>
        </p:nvSpPr>
        <p:spPr>
          <a:xfrm>
            <a:off x="12188828" y="6858000"/>
            <a:ext cx="1218882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lank">
  <p:cSld name="11_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>
            <p:ph idx="2" type="pic"/>
          </p:nvPr>
        </p:nvSpPr>
        <p:spPr>
          <a:xfrm>
            <a:off x="6092826" y="0"/>
            <a:ext cx="1828482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/>
          <p:nvPr>
            <p:ph idx="2" type="pic"/>
          </p:nvPr>
        </p:nvSpPr>
        <p:spPr>
          <a:xfrm>
            <a:off x="5096131" y="10301608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6"/>
          <p:cNvSpPr/>
          <p:nvPr>
            <p:ph idx="3" type="pic"/>
          </p:nvPr>
        </p:nvSpPr>
        <p:spPr>
          <a:xfrm>
            <a:off x="5096131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6"/>
          <p:cNvSpPr/>
          <p:nvPr>
            <p:ph idx="4" type="pic"/>
          </p:nvPr>
        </p:nvSpPr>
        <p:spPr>
          <a:xfrm>
            <a:off x="10040467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6"/>
          <p:cNvSpPr/>
          <p:nvPr>
            <p:ph idx="5" type="pic"/>
          </p:nvPr>
        </p:nvSpPr>
        <p:spPr>
          <a:xfrm>
            <a:off x="15036670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6"/>
          <p:cNvSpPr/>
          <p:nvPr>
            <p:ph idx="6" type="pic"/>
          </p:nvPr>
        </p:nvSpPr>
        <p:spPr>
          <a:xfrm>
            <a:off x="2421426" y="7535877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6"/>
          <p:cNvSpPr/>
          <p:nvPr>
            <p:ph idx="7" type="pic"/>
          </p:nvPr>
        </p:nvSpPr>
        <p:spPr>
          <a:xfrm>
            <a:off x="7391697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6"/>
          <p:cNvSpPr/>
          <p:nvPr>
            <p:ph idx="8" type="pic"/>
          </p:nvPr>
        </p:nvSpPr>
        <p:spPr>
          <a:xfrm>
            <a:off x="12361965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6"/>
          <p:cNvSpPr/>
          <p:nvPr>
            <p:ph idx="9" type="pic"/>
          </p:nvPr>
        </p:nvSpPr>
        <p:spPr>
          <a:xfrm>
            <a:off x="17332233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6"/>
          <p:cNvSpPr/>
          <p:nvPr>
            <p:ph idx="13" type="pic"/>
          </p:nvPr>
        </p:nvSpPr>
        <p:spPr>
          <a:xfrm>
            <a:off x="10040467" y="10287669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6"/>
          <p:cNvSpPr/>
          <p:nvPr>
            <p:ph idx="14" type="pic"/>
          </p:nvPr>
        </p:nvSpPr>
        <p:spPr>
          <a:xfrm>
            <a:off x="15036670" y="10287669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lank">
  <p:cSld name="13_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/>
          <p:nvPr>
            <p:ph idx="2" type="pic"/>
          </p:nvPr>
        </p:nvSpPr>
        <p:spPr>
          <a:xfrm>
            <a:off x="11261323" y="2943693"/>
            <a:ext cx="1855490" cy="18559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lank">
  <p:cSld name="14_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>
            <p:ph idx="2" type="pic"/>
          </p:nvPr>
        </p:nvSpPr>
        <p:spPr>
          <a:xfrm>
            <a:off x="4" y="0"/>
            <a:ext cx="120700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8"/>
          <p:cNvSpPr/>
          <p:nvPr>
            <p:ph idx="3" type="pic"/>
          </p:nvPr>
        </p:nvSpPr>
        <p:spPr>
          <a:xfrm>
            <a:off x="12307572" y="0"/>
            <a:ext cx="120700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lank">
  <p:cSld name="15_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>
            <p:ph idx="2" type="pic"/>
          </p:nvPr>
        </p:nvSpPr>
        <p:spPr>
          <a:xfrm>
            <a:off x="1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9"/>
          <p:cNvSpPr/>
          <p:nvPr>
            <p:ph idx="3" type="pic"/>
          </p:nvPr>
        </p:nvSpPr>
        <p:spPr>
          <a:xfrm>
            <a:off x="4921767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9"/>
          <p:cNvSpPr/>
          <p:nvPr>
            <p:ph idx="4" type="pic"/>
          </p:nvPr>
        </p:nvSpPr>
        <p:spPr>
          <a:xfrm>
            <a:off x="9843539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9"/>
          <p:cNvSpPr/>
          <p:nvPr>
            <p:ph idx="5" type="pic"/>
          </p:nvPr>
        </p:nvSpPr>
        <p:spPr>
          <a:xfrm>
            <a:off x="14765305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9"/>
          <p:cNvSpPr/>
          <p:nvPr>
            <p:ph idx="6" type="pic"/>
          </p:nvPr>
        </p:nvSpPr>
        <p:spPr>
          <a:xfrm>
            <a:off x="19687072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9"/>
          <p:cNvSpPr/>
          <p:nvPr>
            <p:ph idx="7" type="pic"/>
          </p:nvPr>
        </p:nvSpPr>
        <p:spPr>
          <a:xfrm>
            <a:off x="1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9"/>
          <p:cNvSpPr/>
          <p:nvPr>
            <p:ph idx="8" type="pic"/>
          </p:nvPr>
        </p:nvSpPr>
        <p:spPr>
          <a:xfrm>
            <a:off x="4921767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9"/>
          <p:cNvSpPr/>
          <p:nvPr>
            <p:ph idx="9" type="pic"/>
          </p:nvPr>
        </p:nvSpPr>
        <p:spPr>
          <a:xfrm>
            <a:off x="9843539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9"/>
          <p:cNvSpPr/>
          <p:nvPr>
            <p:ph idx="13" type="pic"/>
          </p:nvPr>
        </p:nvSpPr>
        <p:spPr>
          <a:xfrm>
            <a:off x="14765305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9"/>
          <p:cNvSpPr/>
          <p:nvPr>
            <p:ph idx="14" type="pic"/>
          </p:nvPr>
        </p:nvSpPr>
        <p:spPr>
          <a:xfrm>
            <a:off x="19687072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9"/>
          <p:cNvSpPr/>
          <p:nvPr>
            <p:ph idx="15" type="pic"/>
          </p:nvPr>
        </p:nvSpPr>
        <p:spPr>
          <a:xfrm>
            <a:off x="1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9"/>
          <p:cNvSpPr/>
          <p:nvPr>
            <p:ph idx="16" type="pic"/>
          </p:nvPr>
        </p:nvSpPr>
        <p:spPr>
          <a:xfrm>
            <a:off x="4921767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9"/>
          <p:cNvSpPr/>
          <p:nvPr>
            <p:ph idx="17" type="pic"/>
          </p:nvPr>
        </p:nvSpPr>
        <p:spPr>
          <a:xfrm>
            <a:off x="9843539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9"/>
          <p:cNvSpPr/>
          <p:nvPr>
            <p:ph idx="18" type="pic"/>
          </p:nvPr>
        </p:nvSpPr>
        <p:spPr>
          <a:xfrm>
            <a:off x="14765305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9"/>
          <p:cNvSpPr/>
          <p:nvPr>
            <p:ph idx="19" type="pic"/>
          </p:nvPr>
        </p:nvSpPr>
        <p:spPr>
          <a:xfrm>
            <a:off x="19687072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/>
          <p:nvPr>
            <p:ph idx="2" type="pic"/>
          </p:nvPr>
        </p:nvSpPr>
        <p:spPr>
          <a:xfrm>
            <a:off x="1784187" y="5018052"/>
            <a:ext cx="6476630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0"/>
          <p:cNvSpPr/>
          <p:nvPr>
            <p:ph idx="3" type="pic"/>
          </p:nvPr>
        </p:nvSpPr>
        <p:spPr>
          <a:xfrm>
            <a:off x="8970480" y="5018052"/>
            <a:ext cx="6476629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30"/>
          <p:cNvSpPr/>
          <p:nvPr>
            <p:ph idx="4" type="pic"/>
          </p:nvPr>
        </p:nvSpPr>
        <p:spPr>
          <a:xfrm>
            <a:off x="16156769" y="5018052"/>
            <a:ext cx="6476629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lank">
  <p:cSld name="17_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>
            <p:ph idx="2" type="pic"/>
          </p:nvPr>
        </p:nvSpPr>
        <p:spPr>
          <a:xfrm>
            <a:off x="1" y="4196230"/>
            <a:ext cx="9140824" cy="8404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31"/>
          <p:cNvSpPr/>
          <p:nvPr>
            <p:ph idx="3" type="pic"/>
          </p:nvPr>
        </p:nvSpPr>
        <p:spPr>
          <a:xfrm>
            <a:off x="15236827" y="4196229"/>
            <a:ext cx="9140824" cy="8404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">
  <p:cSld name="20_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>
            <p:ph idx="2" type="pic"/>
          </p:nvPr>
        </p:nvSpPr>
        <p:spPr>
          <a:xfrm>
            <a:off x="2431419" y="5367290"/>
            <a:ext cx="8028054" cy="6048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32"/>
          <p:cNvSpPr/>
          <p:nvPr>
            <p:ph idx="3" type="pic"/>
          </p:nvPr>
        </p:nvSpPr>
        <p:spPr>
          <a:xfrm>
            <a:off x="10197842" y="7027619"/>
            <a:ext cx="2443398" cy="4306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24_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/>
          <p:nvPr>
            <p:ph idx="2" type="pic"/>
          </p:nvPr>
        </p:nvSpPr>
        <p:spPr>
          <a:xfrm>
            <a:off x="13403770" y="0"/>
            <a:ext cx="1097388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Name">
  <p:cSld name="PlaceholderNam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>
            <p:ph idx="2" type="pic"/>
          </p:nvPr>
        </p:nvSpPr>
        <p:spPr>
          <a:xfrm>
            <a:off x="13776945" y="0"/>
            <a:ext cx="729886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 2 Circles">
  <p:cSld name="Placeholder 2 Circle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/>
          <p:nvPr>
            <p:ph idx="2" type="pic"/>
          </p:nvPr>
        </p:nvSpPr>
        <p:spPr>
          <a:xfrm>
            <a:off x="13388848" y="4548108"/>
            <a:ext cx="6245352" cy="624535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9"/>
          <p:cNvSpPr/>
          <p:nvPr>
            <p:ph idx="3" type="pic"/>
          </p:nvPr>
        </p:nvSpPr>
        <p:spPr>
          <a:xfrm>
            <a:off x="4702048" y="4548108"/>
            <a:ext cx="6245352" cy="624535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laceholderIMG">
  <p:cSld name="2_PlaceholderIMG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/>
          <p:nvPr>
            <p:ph idx="2" type="pic"/>
          </p:nvPr>
        </p:nvSpPr>
        <p:spPr>
          <a:xfrm>
            <a:off x="16412063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40"/>
          <p:cNvSpPr/>
          <p:nvPr>
            <p:ph idx="3" type="pic"/>
          </p:nvPr>
        </p:nvSpPr>
        <p:spPr>
          <a:xfrm>
            <a:off x="8966444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40"/>
          <p:cNvSpPr/>
          <p:nvPr>
            <p:ph idx="4" type="pic"/>
          </p:nvPr>
        </p:nvSpPr>
        <p:spPr>
          <a:xfrm>
            <a:off x="1520825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icture">
  <p:cSld name="Text + Pictur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icture">
  <p:cSld name="Text + Pictur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4 Images">
  <p:cSld name="6_4 Image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3"/>
          <p:cNvSpPr/>
          <p:nvPr>
            <p:ph idx="2" type="pic"/>
          </p:nvPr>
        </p:nvSpPr>
        <p:spPr>
          <a:xfrm>
            <a:off x="-7014" y="-59312"/>
            <a:ext cx="9606154" cy="137753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IMG">
  <p:cSld name="PlaceholderIMG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/>
          <p:nvPr>
            <p:ph idx="2" type="pic"/>
          </p:nvPr>
        </p:nvSpPr>
        <p:spPr>
          <a:xfrm>
            <a:off x="14771495" y="-59312"/>
            <a:ext cx="9606154" cy="137753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ceholderIMG">
  <p:cSld name="1_PlaceholderIMG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/>
          <p:nvPr>
            <p:ph idx="2" type="pic"/>
          </p:nvPr>
        </p:nvSpPr>
        <p:spPr>
          <a:xfrm>
            <a:off x="2118110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45"/>
          <p:cNvSpPr/>
          <p:nvPr>
            <p:ph idx="3" type="pic"/>
          </p:nvPr>
        </p:nvSpPr>
        <p:spPr>
          <a:xfrm>
            <a:off x="2118110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45"/>
          <p:cNvSpPr/>
          <p:nvPr>
            <p:ph idx="4" type="pic"/>
          </p:nvPr>
        </p:nvSpPr>
        <p:spPr>
          <a:xfrm>
            <a:off x="6264422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5"/>
          <p:cNvSpPr/>
          <p:nvPr>
            <p:ph idx="5" type="pic"/>
          </p:nvPr>
        </p:nvSpPr>
        <p:spPr>
          <a:xfrm>
            <a:off x="10410734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5"/>
          <p:cNvSpPr/>
          <p:nvPr>
            <p:ph idx="6" type="pic"/>
          </p:nvPr>
        </p:nvSpPr>
        <p:spPr>
          <a:xfrm>
            <a:off x="14557045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5"/>
          <p:cNvSpPr/>
          <p:nvPr>
            <p:ph idx="7" type="pic"/>
          </p:nvPr>
        </p:nvSpPr>
        <p:spPr>
          <a:xfrm>
            <a:off x="18703358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45"/>
          <p:cNvSpPr/>
          <p:nvPr>
            <p:ph idx="8" type="pic"/>
          </p:nvPr>
        </p:nvSpPr>
        <p:spPr>
          <a:xfrm>
            <a:off x="6264422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45"/>
          <p:cNvSpPr/>
          <p:nvPr>
            <p:ph idx="9" type="pic"/>
          </p:nvPr>
        </p:nvSpPr>
        <p:spPr>
          <a:xfrm>
            <a:off x="10410734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5"/>
          <p:cNvSpPr/>
          <p:nvPr>
            <p:ph idx="13" type="pic"/>
          </p:nvPr>
        </p:nvSpPr>
        <p:spPr>
          <a:xfrm>
            <a:off x="14557045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5"/>
          <p:cNvSpPr/>
          <p:nvPr>
            <p:ph idx="14" type="pic"/>
          </p:nvPr>
        </p:nvSpPr>
        <p:spPr>
          <a:xfrm>
            <a:off x="18703358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IMG">
  <p:cSld name="3_PlaceholderIMG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/>
          <p:nvPr>
            <p:ph idx="2" type="pic"/>
          </p:nvPr>
        </p:nvSpPr>
        <p:spPr>
          <a:xfrm>
            <a:off x="1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6"/>
          <p:cNvSpPr/>
          <p:nvPr>
            <p:ph idx="3" type="pic"/>
          </p:nvPr>
        </p:nvSpPr>
        <p:spPr>
          <a:xfrm>
            <a:off x="12188825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6"/>
          <p:cNvSpPr/>
          <p:nvPr>
            <p:ph idx="4" type="pic"/>
          </p:nvPr>
        </p:nvSpPr>
        <p:spPr>
          <a:xfrm>
            <a:off x="18283238" y="5224255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46"/>
          <p:cNvSpPr/>
          <p:nvPr>
            <p:ph idx="5" type="pic"/>
          </p:nvPr>
        </p:nvSpPr>
        <p:spPr>
          <a:xfrm>
            <a:off x="12188825" y="9157351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46"/>
          <p:cNvSpPr/>
          <p:nvPr>
            <p:ph idx="6" type="pic"/>
          </p:nvPr>
        </p:nvSpPr>
        <p:spPr>
          <a:xfrm>
            <a:off x="18283238" y="9157348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46"/>
          <p:cNvSpPr/>
          <p:nvPr>
            <p:ph idx="7" type="pic"/>
          </p:nvPr>
        </p:nvSpPr>
        <p:spPr>
          <a:xfrm>
            <a:off x="6094412" y="9157350"/>
            <a:ext cx="6094412" cy="39330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Blank">
  <p:cSld name="23_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/>
          <p:nvPr>
            <p:ph idx="2" type="pic"/>
          </p:nvPr>
        </p:nvSpPr>
        <p:spPr>
          <a:xfrm>
            <a:off x="12578577" y="0"/>
            <a:ext cx="1179907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lank">
  <p:cSld name="18_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/>
          <p:nvPr>
            <p:ph idx="2" type="pic"/>
          </p:nvPr>
        </p:nvSpPr>
        <p:spPr>
          <a:xfrm>
            <a:off x="6797356" y="2394545"/>
            <a:ext cx="5002700" cy="88169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8"/>
          <p:cNvSpPr/>
          <p:nvPr>
            <p:ph idx="3" type="pic"/>
          </p:nvPr>
        </p:nvSpPr>
        <p:spPr>
          <a:xfrm>
            <a:off x="12717632" y="2394545"/>
            <a:ext cx="5002700" cy="88169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lank">
  <p:cSld name="19_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/>
          <p:nvPr>
            <p:ph idx="2" type="pic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9"/>
          <p:cNvSpPr/>
          <p:nvPr>
            <p:ph idx="3" type="pic"/>
          </p:nvPr>
        </p:nvSpPr>
        <p:spPr>
          <a:xfrm>
            <a:off x="14517127" y="2793603"/>
            <a:ext cx="6472241" cy="86519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Blank">
  <p:cSld name="22_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0"/>
          <p:cNvSpPr/>
          <p:nvPr>
            <p:ph idx="2" type="pic"/>
          </p:nvPr>
        </p:nvSpPr>
        <p:spPr>
          <a:xfrm>
            <a:off x="8338810" y="4918599"/>
            <a:ext cx="7928630" cy="47970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lank">
  <p:cSld name="21_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1"/>
          <p:cNvSpPr/>
          <p:nvPr>
            <p:ph idx="2" type="pic"/>
          </p:nvPr>
        </p:nvSpPr>
        <p:spPr>
          <a:xfrm>
            <a:off x="13513706" y="4534812"/>
            <a:ext cx="9151442" cy="56676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roject">
  <p:cSld name="Individual Pro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"/>
          <p:cNvSpPr/>
          <p:nvPr>
            <p:ph idx="2" type="pic"/>
          </p:nvPr>
        </p:nvSpPr>
        <p:spPr>
          <a:xfrm>
            <a:off x="1721764" y="4180912"/>
            <a:ext cx="94812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6"/>
          <p:cNvSpPr/>
          <p:nvPr>
            <p:ph idx="2" type="pic"/>
          </p:nvPr>
        </p:nvSpPr>
        <p:spPr>
          <a:xfrm>
            <a:off x="2876874" y="5100492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56"/>
          <p:cNvSpPr/>
          <p:nvPr>
            <p:ph idx="3" type="pic"/>
          </p:nvPr>
        </p:nvSpPr>
        <p:spPr>
          <a:xfrm>
            <a:off x="13908697" y="5100492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56"/>
          <p:cNvSpPr/>
          <p:nvPr>
            <p:ph idx="4" type="pic"/>
          </p:nvPr>
        </p:nvSpPr>
        <p:spPr>
          <a:xfrm>
            <a:off x="2876874" y="8883545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56"/>
          <p:cNvSpPr/>
          <p:nvPr>
            <p:ph idx="5" type="pic"/>
          </p:nvPr>
        </p:nvSpPr>
        <p:spPr>
          <a:xfrm>
            <a:off x="13908697" y="8883545"/>
            <a:ext cx="2961091" cy="2961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/>
          <p:nvPr>
            <p:ph idx="2" type="pic"/>
          </p:nvPr>
        </p:nvSpPr>
        <p:spPr>
          <a:xfrm>
            <a:off x="2315712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57"/>
          <p:cNvSpPr/>
          <p:nvPr>
            <p:ph idx="3" type="pic"/>
          </p:nvPr>
        </p:nvSpPr>
        <p:spPr>
          <a:xfrm>
            <a:off x="2315712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57"/>
          <p:cNvSpPr/>
          <p:nvPr>
            <p:ph idx="4" type="pic"/>
          </p:nvPr>
        </p:nvSpPr>
        <p:spPr>
          <a:xfrm>
            <a:off x="2315712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57"/>
          <p:cNvSpPr/>
          <p:nvPr>
            <p:ph idx="5" type="pic"/>
          </p:nvPr>
        </p:nvSpPr>
        <p:spPr>
          <a:xfrm>
            <a:off x="9416990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57"/>
          <p:cNvSpPr/>
          <p:nvPr>
            <p:ph idx="6" type="pic"/>
          </p:nvPr>
        </p:nvSpPr>
        <p:spPr>
          <a:xfrm>
            <a:off x="9416990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57"/>
          <p:cNvSpPr/>
          <p:nvPr>
            <p:ph idx="7" type="pic"/>
          </p:nvPr>
        </p:nvSpPr>
        <p:spPr>
          <a:xfrm>
            <a:off x="9416990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57"/>
          <p:cNvSpPr/>
          <p:nvPr>
            <p:ph idx="8" type="pic"/>
          </p:nvPr>
        </p:nvSpPr>
        <p:spPr>
          <a:xfrm>
            <a:off x="16518267" y="4540282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57"/>
          <p:cNvSpPr/>
          <p:nvPr>
            <p:ph idx="9" type="pic"/>
          </p:nvPr>
        </p:nvSpPr>
        <p:spPr>
          <a:xfrm>
            <a:off x="16518267" y="7091266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57"/>
          <p:cNvSpPr/>
          <p:nvPr>
            <p:ph idx="13" type="pic"/>
          </p:nvPr>
        </p:nvSpPr>
        <p:spPr>
          <a:xfrm>
            <a:off x="16518267" y="9364555"/>
            <a:ext cx="1855974" cy="18564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8"/>
          <p:cNvSpPr/>
          <p:nvPr>
            <p:ph idx="2" type="pic"/>
          </p:nvPr>
        </p:nvSpPr>
        <p:spPr>
          <a:xfrm>
            <a:off x="3" y="1"/>
            <a:ext cx="1218882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58"/>
          <p:cNvSpPr/>
          <p:nvPr>
            <p:ph idx="3" type="pic"/>
          </p:nvPr>
        </p:nvSpPr>
        <p:spPr>
          <a:xfrm>
            <a:off x="12188828" y="6858000"/>
            <a:ext cx="1218882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lank">
  <p:cSld name="11_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9"/>
          <p:cNvSpPr/>
          <p:nvPr>
            <p:ph idx="2" type="pic"/>
          </p:nvPr>
        </p:nvSpPr>
        <p:spPr>
          <a:xfrm>
            <a:off x="6092826" y="0"/>
            <a:ext cx="1828482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0"/>
          <p:cNvSpPr/>
          <p:nvPr>
            <p:ph idx="2" type="pic"/>
          </p:nvPr>
        </p:nvSpPr>
        <p:spPr>
          <a:xfrm>
            <a:off x="5096131" y="10301608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60"/>
          <p:cNvSpPr/>
          <p:nvPr>
            <p:ph idx="3" type="pic"/>
          </p:nvPr>
        </p:nvSpPr>
        <p:spPr>
          <a:xfrm>
            <a:off x="5096131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60"/>
          <p:cNvSpPr/>
          <p:nvPr>
            <p:ph idx="4" type="pic"/>
          </p:nvPr>
        </p:nvSpPr>
        <p:spPr>
          <a:xfrm>
            <a:off x="10040467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60"/>
          <p:cNvSpPr/>
          <p:nvPr>
            <p:ph idx="5" type="pic"/>
          </p:nvPr>
        </p:nvSpPr>
        <p:spPr>
          <a:xfrm>
            <a:off x="15036670" y="4928842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60"/>
          <p:cNvSpPr/>
          <p:nvPr>
            <p:ph idx="6" type="pic"/>
          </p:nvPr>
        </p:nvSpPr>
        <p:spPr>
          <a:xfrm>
            <a:off x="2421426" y="7535877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60"/>
          <p:cNvSpPr/>
          <p:nvPr>
            <p:ph idx="7" type="pic"/>
          </p:nvPr>
        </p:nvSpPr>
        <p:spPr>
          <a:xfrm>
            <a:off x="7391697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60"/>
          <p:cNvSpPr/>
          <p:nvPr>
            <p:ph idx="8" type="pic"/>
          </p:nvPr>
        </p:nvSpPr>
        <p:spPr>
          <a:xfrm>
            <a:off x="12361965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60"/>
          <p:cNvSpPr/>
          <p:nvPr>
            <p:ph idx="9" type="pic"/>
          </p:nvPr>
        </p:nvSpPr>
        <p:spPr>
          <a:xfrm>
            <a:off x="17332233" y="7548545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60"/>
          <p:cNvSpPr/>
          <p:nvPr>
            <p:ph idx="13" type="pic"/>
          </p:nvPr>
        </p:nvSpPr>
        <p:spPr>
          <a:xfrm>
            <a:off x="10040467" y="10287669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60"/>
          <p:cNvSpPr/>
          <p:nvPr>
            <p:ph idx="14" type="pic"/>
          </p:nvPr>
        </p:nvSpPr>
        <p:spPr>
          <a:xfrm>
            <a:off x="15036670" y="10287669"/>
            <a:ext cx="4591127" cy="20901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lank">
  <p:cSld name="13_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1"/>
          <p:cNvSpPr/>
          <p:nvPr>
            <p:ph idx="2" type="pic"/>
          </p:nvPr>
        </p:nvSpPr>
        <p:spPr>
          <a:xfrm>
            <a:off x="11261323" y="2943693"/>
            <a:ext cx="1855490" cy="18559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4 Images">
  <p:cSld name="6_4 Image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>
            <p:ph idx="2" type="pic"/>
          </p:nvPr>
        </p:nvSpPr>
        <p:spPr>
          <a:xfrm>
            <a:off x="-7014" y="-59312"/>
            <a:ext cx="9606154" cy="137753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lank">
  <p:cSld name="14_Blank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2"/>
          <p:cNvSpPr/>
          <p:nvPr>
            <p:ph idx="2" type="pic"/>
          </p:nvPr>
        </p:nvSpPr>
        <p:spPr>
          <a:xfrm>
            <a:off x="4" y="0"/>
            <a:ext cx="120700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62"/>
          <p:cNvSpPr/>
          <p:nvPr>
            <p:ph idx="3" type="pic"/>
          </p:nvPr>
        </p:nvSpPr>
        <p:spPr>
          <a:xfrm>
            <a:off x="12307572" y="0"/>
            <a:ext cx="120700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lank">
  <p:cSld name="15_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3"/>
          <p:cNvSpPr/>
          <p:nvPr>
            <p:ph idx="2" type="pic"/>
          </p:nvPr>
        </p:nvSpPr>
        <p:spPr>
          <a:xfrm>
            <a:off x="1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63"/>
          <p:cNvSpPr/>
          <p:nvPr>
            <p:ph idx="3" type="pic"/>
          </p:nvPr>
        </p:nvSpPr>
        <p:spPr>
          <a:xfrm>
            <a:off x="4921767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63"/>
          <p:cNvSpPr/>
          <p:nvPr>
            <p:ph idx="4" type="pic"/>
          </p:nvPr>
        </p:nvSpPr>
        <p:spPr>
          <a:xfrm>
            <a:off x="9843539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63"/>
          <p:cNvSpPr/>
          <p:nvPr>
            <p:ph idx="5" type="pic"/>
          </p:nvPr>
        </p:nvSpPr>
        <p:spPr>
          <a:xfrm>
            <a:off x="14765305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63"/>
          <p:cNvSpPr/>
          <p:nvPr>
            <p:ph idx="6" type="pic"/>
          </p:nvPr>
        </p:nvSpPr>
        <p:spPr>
          <a:xfrm>
            <a:off x="19687072" y="0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63"/>
          <p:cNvSpPr/>
          <p:nvPr>
            <p:ph idx="7" type="pic"/>
          </p:nvPr>
        </p:nvSpPr>
        <p:spPr>
          <a:xfrm>
            <a:off x="1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63"/>
          <p:cNvSpPr/>
          <p:nvPr>
            <p:ph idx="8" type="pic"/>
          </p:nvPr>
        </p:nvSpPr>
        <p:spPr>
          <a:xfrm>
            <a:off x="4921767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3"/>
          <p:cNvSpPr/>
          <p:nvPr>
            <p:ph idx="9" type="pic"/>
          </p:nvPr>
        </p:nvSpPr>
        <p:spPr>
          <a:xfrm>
            <a:off x="9843539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63"/>
          <p:cNvSpPr/>
          <p:nvPr>
            <p:ph idx="13" type="pic"/>
          </p:nvPr>
        </p:nvSpPr>
        <p:spPr>
          <a:xfrm>
            <a:off x="14765305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63"/>
          <p:cNvSpPr/>
          <p:nvPr>
            <p:ph idx="14" type="pic"/>
          </p:nvPr>
        </p:nvSpPr>
        <p:spPr>
          <a:xfrm>
            <a:off x="19687072" y="4627756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63"/>
          <p:cNvSpPr/>
          <p:nvPr>
            <p:ph idx="15" type="pic"/>
          </p:nvPr>
        </p:nvSpPr>
        <p:spPr>
          <a:xfrm>
            <a:off x="1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63"/>
          <p:cNvSpPr/>
          <p:nvPr>
            <p:ph idx="16" type="pic"/>
          </p:nvPr>
        </p:nvSpPr>
        <p:spPr>
          <a:xfrm>
            <a:off x="4921767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63"/>
          <p:cNvSpPr/>
          <p:nvPr>
            <p:ph idx="17" type="pic"/>
          </p:nvPr>
        </p:nvSpPr>
        <p:spPr>
          <a:xfrm>
            <a:off x="9843539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63"/>
          <p:cNvSpPr/>
          <p:nvPr>
            <p:ph idx="18" type="pic"/>
          </p:nvPr>
        </p:nvSpPr>
        <p:spPr>
          <a:xfrm>
            <a:off x="14765305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63"/>
          <p:cNvSpPr/>
          <p:nvPr>
            <p:ph idx="19" type="pic"/>
          </p:nvPr>
        </p:nvSpPr>
        <p:spPr>
          <a:xfrm>
            <a:off x="19687072" y="9311268"/>
            <a:ext cx="4690578" cy="44604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4"/>
          <p:cNvSpPr/>
          <p:nvPr>
            <p:ph idx="2" type="pic"/>
          </p:nvPr>
        </p:nvSpPr>
        <p:spPr>
          <a:xfrm>
            <a:off x="1784187" y="5018052"/>
            <a:ext cx="6476630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64"/>
          <p:cNvSpPr/>
          <p:nvPr>
            <p:ph idx="3" type="pic"/>
          </p:nvPr>
        </p:nvSpPr>
        <p:spPr>
          <a:xfrm>
            <a:off x="8970480" y="5018052"/>
            <a:ext cx="6476629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64"/>
          <p:cNvSpPr/>
          <p:nvPr>
            <p:ph idx="4" type="pic"/>
          </p:nvPr>
        </p:nvSpPr>
        <p:spPr>
          <a:xfrm>
            <a:off x="16156769" y="5018052"/>
            <a:ext cx="6476629" cy="367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lank">
  <p:cSld name="17_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5"/>
          <p:cNvSpPr/>
          <p:nvPr>
            <p:ph idx="2" type="pic"/>
          </p:nvPr>
        </p:nvSpPr>
        <p:spPr>
          <a:xfrm>
            <a:off x="1" y="4196230"/>
            <a:ext cx="9140824" cy="8404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65"/>
          <p:cNvSpPr/>
          <p:nvPr>
            <p:ph idx="3" type="pic"/>
          </p:nvPr>
        </p:nvSpPr>
        <p:spPr>
          <a:xfrm>
            <a:off x="15236827" y="4196229"/>
            <a:ext cx="9140824" cy="8404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">
  <p:cSld name="20_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6"/>
          <p:cNvSpPr/>
          <p:nvPr>
            <p:ph idx="2" type="pic"/>
          </p:nvPr>
        </p:nvSpPr>
        <p:spPr>
          <a:xfrm>
            <a:off x="2431419" y="5367290"/>
            <a:ext cx="8028054" cy="60485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66"/>
          <p:cNvSpPr/>
          <p:nvPr>
            <p:ph idx="3" type="pic"/>
          </p:nvPr>
        </p:nvSpPr>
        <p:spPr>
          <a:xfrm>
            <a:off x="10197842" y="7027619"/>
            <a:ext cx="2443398" cy="4306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24_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7"/>
          <p:cNvSpPr/>
          <p:nvPr>
            <p:ph idx="2" type="pic"/>
          </p:nvPr>
        </p:nvSpPr>
        <p:spPr>
          <a:xfrm>
            <a:off x="13403770" y="0"/>
            <a:ext cx="10973881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Name">
  <p:cSld name="PlaceholderNam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8"/>
          <p:cNvSpPr/>
          <p:nvPr>
            <p:ph idx="2" type="pic"/>
          </p:nvPr>
        </p:nvSpPr>
        <p:spPr>
          <a:xfrm>
            <a:off x="13776945" y="0"/>
            <a:ext cx="729886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ceholderIMG">
  <p:cSld name="PlaceholderIMG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>
            <p:ph idx="2" type="pic"/>
          </p:nvPr>
        </p:nvSpPr>
        <p:spPr>
          <a:xfrm>
            <a:off x="14771495" y="-59312"/>
            <a:ext cx="9606154" cy="137753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ceholderIMG">
  <p:cSld name="1_PlaceholderIMG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>
            <p:ph idx="2" type="pic"/>
          </p:nvPr>
        </p:nvSpPr>
        <p:spPr>
          <a:xfrm>
            <a:off x="2118110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9"/>
          <p:cNvSpPr/>
          <p:nvPr>
            <p:ph idx="3" type="pic"/>
          </p:nvPr>
        </p:nvSpPr>
        <p:spPr>
          <a:xfrm>
            <a:off x="2118110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9"/>
          <p:cNvSpPr/>
          <p:nvPr>
            <p:ph idx="4" type="pic"/>
          </p:nvPr>
        </p:nvSpPr>
        <p:spPr>
          <a:xfrm>
            <a:off x="6264422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9"/>
          <p:cNvSpPr/>
          <p:nvPr>
            <p:ph idx="5" type="pic"/>
          </p:nvPr>
        </p:nvSpPr>
        <p:spPr>
          <a:xfrm>
            <a:off x="10410734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9"/>
          <p:cNvSpPr/>
          <p:nvPr>
            <p:ph idx="6" type="pic"/>
          </p:nvPr>
        </p:nvSpPr>
        <p:spPr>
          <a:xfrm>
            <a:off x="14557045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9"/>
          <p:cNvSpPr/>
          <p:nvPr>
            <p:ph idx="7" type="pic"/>
          </p:nvPr>
        </p:nvSpPr>
        <p:spPr>
          <a:xfrm>
            <a:off x="18703358" y="4540278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9"/>
          <p:cNvSpPr/>
          <p:nvPr>
            <p:ph idx="8" type="pic"/>
          </p:nvPr>
        </p:nvSpPr>
        <p:spPr>
          <a:xfrm>
            <a:off x="6264422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9"/>
          <p:cNvSpPr/>
          <p:nvPr>
            <p:ph idx="9" type="pic"/>
          </p:nvPr>
        </p:nvSpPr>
        <p:spPr>
          <a:xfrm>
            <a:off x="10410734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9"/>
          <p:cNvSpPr/>
          <p:nvPr>
            <p:ph idx="13" type="pic"/>
          </p:nvPr>
        </p:nvSpPr>
        <p:spPr>
          <a:xfrm>
            <a:off x="14557045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9"/>
          <p:cNvSpPr/>
          <p:nvPr>
            <p:ph idx="14" type="pic"/>
          </p:nvPr>
        </p:nvSpPr>
        <p:spPr>
          <a:xfrm>
            <a:off x="18703358" y="8536777"/>
            <a:ext cx="3360300" cy="32104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laceholderIMG">
  <p:cSld name="2_PlaceholderIMG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>
            <p:ph idx="2" type="pic"/>
          </p:nvPr>
        </p:nvSpPr>
        <p:spPr>
          <a:xfrm>
            <a:off x="16412063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0"/>
          <p:cNvSpPr/>
          <p:nvPr>
            <p:ph idx="3" type="pic"/>
          </p:nvPr>
        </p:nvSpPr>
        <p:spPr>
          <a:xfrm>
            <a:off x="8966444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0"/>
          <p:cNvSpPr/>
          <p:nvPr>
            <p:ph idx="4" type="pic"/>
          </p:nvPr>
        </p:nvSpPr>
        <p:spPr>
          <a:xfrm>
            <a:off x="1520825" y="5328136"/>
            <a:ext cx="6635261" cy="39330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Light"/>
              <a:buNone/>
              <a:defRPr b="0" i="0" sz="6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5966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8075099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22432558" y="971906"/>
            <a:ext cx="687533" cy="687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22415339" y="1039542"/>
            <a:ext cx="713903" cy="5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1" i="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Light"/>
              <a:buNone/>
              <a:defRPr b="0" i="0" sz="6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1675966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0" type="dt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1" type="ftr"/>
          </p:nvPr>
        </p:nvSpPr>
        <p:spPr>
          <a:xfrm>
            <a:off x="8075099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b="0" i="0" sz="2399" u="none" cap="none" strike="noStrik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35"/>
          <p:cNvSpPr/>
          <p:nvPr/>
        </p:nvSpPr>
        <p:spPr>
          <a:xfrm>
            <a:off x="22432558" y="971906"/>
            <a:ext cx="687533" cy="687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35"/>
          <p:cNvSpPr txBox="1"/>
          <p:nvPr/>
        </p:nvSpPr>
        <p:spPr>
          <a:xfrm>
            <a:off x="22232627" y="1039550"/>
            <a:ext cx="896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fld id="{00000000-1234-1234-1234-123412341234}" type="slidenum">
              <a:rPr b="1" i="0" lang="en-US" sz="1999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1" i="0" sz="21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9"/>
          <p:cNvSpPr txBox="1"/>
          <p:nvPr/>
        </p:nvSpPr>
        <p:spPr>
          <a:xfrm>
            <a:off x="6571475" y="5343132"/>
            <a:ext cx="100563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Team: Fat Finger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t/>
            </a:r>
            <a:endParaRPr b="1" i="0" sz="100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5" name="Google Shape;265;p69"/>
          <p:cNvSpPr txBox="1"/>
          <p:nvPr/>
        </p:nvSpPr>
        <p:spPr>
          <a:xfrm>
            <a:off x="4972126" y="4142803"/>
            <a:ext cx="1325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FBE 551 Quantitative Investing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9"/>
          <p:cNvSpPr txBox="1"/>
          <p:nvPr/>
        </p:nvSpPr>
        <p:spPr>
          <a:xfrm>
            <a:off x="13271950" y="7196025"/>
            <a:ext cx="63447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Imani Mufti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Jacob Lee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Leon Man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Roman Sielewicz</a:t>
            </a:r>
            <a:endParaRPr b="0" i="0" sz="3900" u="none" cap="none" strike="noStrike">
              <a:solidFill>
                <a:srgbClr val="393A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900" u="none" cap="none" strike="noStrike">
                <a:solidFill>
                  <a:srgbClr val="393A39"/>
                </a:solidFill>
                <a:latin typeface="Calibri"/>
                <a:ea typeface="Calibri"/>
                <a:cs typeface="Calibri"/>
                <a:sym typeface="Calibri"/>
              </a:rPr>
              <a:t>Selene Xiang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975" y="7196025"/>
            <a:ext cx="1826367" cy="21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8979" y="7196025"/>
            <a:ext cx="1826367" cy="21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7983" y="7196025"/>
            <a:ext cx="1826367" cy="21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78"/>
          <p:cNvGraphicFramePr/>
          <p:nvPr/>
        </p:nvGraphicFramePr>
        <p:xfrm>
          <a:off x="0" y="90550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{932DEE60-D741-4539-962B-73208C0B2720}</a:tableStyleId>
              </a:tblPr>
              <a:tblGrid>
                <a:gridCol w="4291875"/>
                <a:gridCol w="2434500"/>
                <a:gridCol w="2824675"/>
                <a:gridCol w="2824675"/>
                <a:gridCol w="2824675"/>
              </a:tblGrid>
              <a:tr h="72957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181818"/>
                          </a:solidFill>
                        </a:rPr>
                        <a:t>Annualized </a:t>
                      </a: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Sharpe Ratio (Buy and Hold after Risk-free Rate)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 hMerge="1"/>
                <a:tc hMerge="1"/>
                <a:tc hMerge="1"/>
                <a:tc hMerge="1"/>
              </a:tr>
              <a:tr h="72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Period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Before 1997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Before 2000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Before 2008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181818"/>
                          </a:solidFill>
                        </a:rPr>
                        <a:t>The Entire Dataset</a:t>
                      </a:r>
                      <a:endParaRPr b="1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87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rgbClr val="181818"/>
                          </a:solidFill>
                        </a:rPr>
                        <a:t>1-month WIT-Brent Spread</a:t>
                      </a:r>
                      <a:endParaRPr b="0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-0.465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-0.574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-0.478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-0.381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</a:tr>
              <a:tr h="87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rgbClr val="181818"/>
                          </a:solidFill>
                        </a:rPr>
                        <a:t>2-month WIT-Brent Spread</a:t>
                      </a:r>
                      <a:endParaRPr b="0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-0.608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-0.753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-0.660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-0.548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</a:tr>
              <a:tr h="87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rgbClr val="181818"/>
                          </a:solidFill>
                        </a:rPr>
                        <a:t>3-month WIT-Brent Spread</a:t>
                      </a:r>
                      <a:endParaRPr b="0" i="0" sz="28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-0.674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-0.833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-0.713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solidFill>
                            <a:srgbClr val="181818"/>
                          </a:solidFill>
                        </a:rPr>
                        <a:t>-0.600</a:t>
                      </a:r>
                      <a:endParaRPr b="0" i="0" sz="3200" u="none" cap="none" strike="noStrike">
                        <a:solidFill>
                          <a:srgbClr val="18181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376" name="Google Shape;376;p78"/>
          <p:cNvSpPr txBox="1"/>
          <p:nvPr/>
        </p:nvSpPr>
        <p:spPr>
          <a:xfrm>
            <a:off x="1481870" y="1481443"/>
            <a:ext cx="5730080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Research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77" name="Google Shape;377;p78"/>
          <p:cNvSpPr/>
          <p:nvPr/>
        </p:nvSpPr>
        <p:spPr>
          <a:xfrm>
            <a:off x="0" y="278480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78"/>
          <p:cNvSpPr txBox="1"/>
          <p:nvPr/>
        </p:nvSpPr>
        <p:spPr>
          <a:xfrm>
            <a:off x="406058" y="3138460"/>
            <a:ext cx="188033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Naïve Buy-and-hold Trading Strategy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7307"/>
            <a:ext cx="7500210" cy="476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7483" y="4125747"/>
            <a:ext cx="7739608" cy="478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17091" y="4147307"/>
            <a:ext cx="8120149" cy="47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8"/>
          <p:cNvSpPr txBox="1"/>
          <p:nvPr/>
        </p:nvSpPr>
        <p:spPr>
          <a:xfrm>
            <a:off x="15517100" y="9099550"/>
            <a:ext cx="8720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difficult to earn profits through naively buying and holding the spread.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believed that the oil futures markets should be efficient in the long term, but subject to short-term information shocks (we try to leverage these opportunities)</a:t>
            </a:r>
            <a:endParaRPr/>
          </a:p>
        </p:txBody>
      </p:sp>
      <p:sp>
        <p:nvSpPr>
          <p:cNvPr id="383" name="Google Shape;383;p78"/>
          <p:cNvSpPr/>
          <p:nvPr/>
        </p:nvSpPr>
        <p:spPr>
          <a:xfrm>
            <a:off x="406060" y="1557639"/>
            <a:ext cx="894618" cy="8946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 txBox="1"/>
          <p:nvPr/>
        </p:nvSpPr>
        <p:spPr>
          <a:xfrm>
            <a:off x="1921180" y="8620113"/>
            <a:ext cx="1685589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Implementation</a:t>
            </a:r>
            <a:endParaRPr/>
          </a:p>
        </p:txBody>
      </p:sp>
      <p:sp>
        <p:nvSpPr>
          <p:cNvPr id="390" name="Google Shape;390;p79"/>
          <p:cNvSpPr/>
          <p:nvPr/>
        </p:nvSpPr>
        <p:spPr>
          <a:xfrm>
            <a:off x="1921176" y="858802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79"/>
          <p:cNvSpPr txBox="1"/>
          <p:nvPr/>
        </p:nvSpPr>
        <p:spPr>
          <a:xfrm>
            <a:off x="1921178" y="7010347"/>
            <a:ext cx="70727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SECTION 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0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Mean-Reversion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97" name="Google Shape;397;p80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80"/>
          <p:cNvSpPr/>
          <p:nvPr/>
        </p:nvSpPr>
        <p:spPr>
          <a:xfrm>
            <a:off x="406056" y="1481453"/>
            <a:ext cx="894618" cy="894618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80"/>
          <p:cNvSpPr txBox="1"/>
          <p:nvPr/>
        </p:nvSpPr>
        <p:spPr>
          <a:xfrm>
            <a:off x="2229175" y="4995900"/>
            <a:ext cx="9729600" cy="6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●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Trade the spread between two futures contracts</a:t>
            </a:r>
            <a:br>
              <a:rPr lang="en-US" sz="3400">
                <a:latin typeface="Lato Light"/>
                <a:ea typeface="Lato Light"/>
                <a:cs typeface="Lato Light"/>
                <a:sym typeface="Lato Light"/>
              </a:rPr>
            </a:b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Spread = β₁*Futures A - 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β₂*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Futures B</a:t>
            </a:r>
            <a:br>
              <a:rPr lang="en-US" sz="3400">
                <a:latin typeface="Lato Light"/>
                <a:ea typeface="Lato Light"/>
                <a:cs typeface="Lato Light"/>
                <a:sym typeface="Lato Light"/>
              </a:rPr>
            </a:b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●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Types of spreads: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Inter-commodity spreads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2" marL="13716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■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same delivery period, different products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Calendar spreads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2" marL="13716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■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same products, different delivery periods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0" name="Google Shape;400;p80"/>
          <p:cNvSpPr txBox="1"/>
          <p:nvPr/>
        </p:nvSpPr>
        <p:spPr>
          <a:xfrm>
            <a:off x="2229175" y="3166850"/>
            <a:ext cx="201150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Since we learned in our research that the spread between energy futures tend to be stationary, we implemented the following strategy: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1" name="Google Shape;401;p80"/>
          <p:cNvSpPr txBox="1"/>
          <p:nvPr/>
        </p:nvSpPr>
        <p:spPr>
          <a:xfrm>
            <a:off x="12719425" y="4995900"/>
            <a:ext cx="11355600" cy="6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●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Products traded: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NYMEX WTI (US-based crude oil)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ICE Brent (European-based crude oil)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delivery periods ranging from (1-month to 1-year)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●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Hedge Ratio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1:1 ratio (β₁ = β₂ = 1)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SzPts val="3400"/>
              <a:buFont typeface="Lato Light"/>
              <a:buChar char="○"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Dynamic hedge ratio (updates everyday using a Kalman Filter)</a:t>
            </a:r>
            <a:br>
              <a:rPr lang="en-US" sz="3400">
                <a:latin typeface="Lato Light"/>
                <a:ea typeface="Lato Light"/>
                <a:cs typeface="Lato Light"/>
                <a:sym typeface="Lato Light"/>
              </a:rPr>
            </a:b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2" name="Google Shape;402;p80"/>
          <p:cNvSpPr txBox="1"/>
          <p:nvPr/>
        </p:nvSpPr>
        <p:spPr>
          <a:xfrm>
            <a:off x="2446650" y="11294075"/>
            <a:ext cx="20115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3" name="Google Shape;403;p80"/>
          <p:cNvSpPr txBox="1"/>
          <p:nvPr/>
        </p:nvSpPr>
        <p:spPr>
          <a:xfrm>
            <a:off x="2229175" y="11597075"/>
            <a:ext cx="208446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Lato"/>
                <a:ea typeface="Lato"/>
                <a:cs typeface="Lato"/>
                <a:sym typeface="Lato"/>
              </a:rPr>
              <a:t>**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 although same day trades are possible, all signals were lagged by 1 day for a conserative approach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81"/>
          <p:cNvCxnSpPr/>
          <p:nvPr/>
        </p:nvCxnSpPr>
        <p:spPr>
          <a:xfrm flipH="1" rot="10800000">
            <a:off x="2544075" y="4273650"/>
            <a:ext cx="13863900" cy="4615500"/>
          </a:xfrm>
          <a:prstGeom prst="curvedConnector3">
            <a:avLst>
              <a:gd fmla="val 352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81"/>
          <p:cNvSpPr txBox="1"/>
          <p:nvPr/>
        </p:nvSpPr>
        <p:spPr>
          <a:xfrm>
            <a:off x="1481881" y="1481450"/>
            <a:ext cx="122292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Entry &amp; Exit signals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10" name="Google Shape;410;p81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1"/>
          <p:cNvSpPr/>
          <p:nvPr/>
        </p:nvSpPr>
        <p:spPr>
          <a:xfrm>
            <a:off x="406056" y="1481453"/>
            <a:ext cx="894618" cy="894618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1"/>
          <p:cNvSpPr/>
          <p:nvPr/>
        </p:nvSpPr>
        <p:spPr>
          <a:xfrm flipH="1">
            <a:off x="2393638" y="6444024"/>
            <a:ext cx="18878100" cy="1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81"/>
          <p:cNvCxnSpPr/>
          <p:nvPr/>
        </p:nvCxnSpPr>
        <p:spPr>
          <a:xfrm rot="10800000">
            <a:off x="16366100" y="4261773"/>
            <a:ext cx="0" cy="384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81"/>
          <p:cNvSpPr txBox="1"/>
          <p:nvPr/>
        </p:nvSpPr>
        <p:spPr>
          <a:xfrm>
            <a:off x="15048950" y="8264248"/>
            <a:ext cx="2634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 = 2</a:t>
            </a:r>
            <a:endParaRPr sz="2100"/>
          </a:p>
        </p:txBody>
      </p:sp>
      <p:sp>
        <p:nvSpPr>
          <p:cNvPr id="415" name="Google Shape;415;p81"/>
          <p:cNvSpPr txBox="1"/>
          <p:nvPr/>
        </p:nvSpPr>
        <p:spPr>
          <a:xfrm>
            <a:off x="15131300" y="8885700"/>
            <a:ext cx="246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Entry 2: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Short position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81"/>
          <p:cNvCxnSpPr/>
          <p:nvPr/>
        </p:nvCxnSpPr>
        <p:spPr>
          <a:xfrm rot="10800000">
            <a:off x="9033239" y="5676926"/>
            <a:ext cx="0" cy="397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81"/>
          <p:cNvSpPr txBox="1"/>
          <p:nvPr/>
        </p:nvSpPr>
        <p:spPr>
          <a:xfrm>
            <a:off x="7833373" y="9979049"/>
            <a:ext cx="26343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 = 0.2</a:t>
            </a:r>
            <a:endParaRPr sz="2000"/>
          </a:p>
        </p:txBody>
      </p:sp>
      <p:sp>
        <p:nvSpPr>
          <p:cNvPr id="418" name="Google Shape;418;p81"/>
          <p:cNvSpPr txBox="1"/>
          <p:nvPr/>
        </p:nvSpPr>
        <p:spPr>
          <a:xfrm>
            <a:off x="7983078" y="10391850"/>
            <a:ext cx="22560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Exit 1c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(overshoot)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9" name="Google Shape;419;p81"/>
          <p:cNvCxnSpPr/>
          <p:nvPr/>
        </p:nvCxnSpPr>
        <p:spPr>
          <a:xfrm rot="10800000">
            <a:off x="6586546" y="7214794"/>
            <a:ext cx="0" cy="159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" name="Google Shape;420;p81"/>
          <p:cNvSpPr txBox="1"/>
          <p:nvPr/>
        </p:nvSpPr>
        <p:spPr>
          <a:xfrm>
            <a:off x="5346225" y="9178747"/>
            <a:ext cx="2634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 = -0.2</a:t>
            </a:r>
            <a:endParaRPr sz="2200"/>
          </a:p>
        </p:txBody>
      </p:sp>
      <p:sp>
        <p:nvSpPr>
          <p:cNvPr id="421" name="Google Shape;421;p81"/>
          <p:cNvSpPr txBox="1"/>
          <p:nvPr/>
        </p:nvSpPr>
        <p:spPr>
          <a:xfrm>
            <a:off x="5572126" y="9619800"/>
            <a:ext cx="21411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Exit 1a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(undershoot)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81"/>
          <p:cNvSpPr/>
          <p:nvPr/>
        </p:nvSpPr>
        <p:spPr>
          <a:xfrm rot="10800000">
            <a:off x="16217612" y="4113284"/>
            <a:ext cx="297000" cy="297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1"/>
          <p:cNvSpPr/>
          <p:nvPr/>
        </p:nvSpPr>
        <p:spPr>
          <a:xfrm rot="10800000">
            <a:off x="8882662" y="5528433"/>
            <a:ext cx="297000" cy="297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1"/>
          <p:cNvSpPr/>
          <p:nvPr/>
        </p:nvSpPr>
        <p:spPr>
          <a:xfrm rot="10800000">
            <a:off x="6421693" y="7084622"/>
            <a:ext cx="297000" cy="297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81"/>
          <p:cNvCxnSpPr/>
          <p:nvPr/>
        </p:nvCxnSpPr>
        <p:spPr>
          <a:xfrm rot="10800000">
            <a:off x="2653872" y="8885701"/>
            <a:ext cx="15000" cy="196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6" name="Google Shape;426;p81"/>
          <p:cNvSpPr txBox="1"/>
          <p:nvPr/>
        </p:nvSpPr>
        <p:spPr>
          <a:xfrm>
            <a:off x="1321600" y="10773906"/>
            <a:ext cx="2634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 = -2</a:t>
            </a:r>
            <a:r>
              <a:rPr lang="en-US" sz="3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2400"/>
          </a:p>
        </p:txBody>
      </p:sp>
      <p:sp>
        <p:nvSpPr>
          <p:cNvPr id="427" name="Google Shape;427;p81"/>
          <p:cNvSpPr txBox="1"/>
          <p:nvPr/>
        </p:nvSpPr>
        <p:spPr>
          <a:xfrm>
            <a:off x="1654675" y="11227000"/>
            <a:ext cx="21411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Entry 1: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 position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81"/>
          <p:cNvSpPr/>
          <p:nvPr/>
        </p:nvSpPr>
        <p:spPr>
          <a:xfrm rot="10800000">
            <a:off x="2503225" y="8765656"/>
            <a:ext cx="297000" cy="240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81"/>
          <p:cNvCxnSpPr/>
          <p:nvPr/>
        </p:nvCxnSpPr>
        <p:spPr>
          <a:xfrm>
            <a:off x="16366075" y="4273650"/>
            <a:ext cx="4811400" cy="345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81"/>
          <p:cNvCxnSpPr>
            <a:stCxn id="431" idx="2"/>
          </p:cNvCxnSpPr>
          <p:nvPr/>
        </p:nvCxnSpPr>
        <p:spPr>
          <a:xfrm flipH="1">
            <a:off x="7723875" y="5242200"/>
            <a:ext cx="16500" cy="123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81"/>
          <p:cNvSpPr/>
          <p:nvPr/>
        </p:nvSpPr>
        <p:spPr>
          <a:xfrm>
            <a:off x="7536368" y="6313844"/>
            <a:ext cx="297000" cy="2970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81"/>
          <p:cNvSpPr txBox="1"/>
          <p:nvPr/>
        </p:nvSpPr>
        <p:spPr>
          <a:xfrm>
            <a:off x="6359475" y="4024768"/>
            <a:ext cx="2634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 = 0</a:t>
            </a:r>
            <a:endParaRPr sz="2000"/>
          </a:p>
        </p:txBody>
      </p:sp>
      <p:sp>
        <p:nvSpPr>
          <p:cNvPr id="431" name="Google Shape;431;p81"/>
          <p:cNvSpPr txBox="1"/>
          <p:nvPr/>
        </p:nvSpPr>
        <p:spPr>
          <a:xfrm>
            <a:off x="6669825" y="4464300"/>
            <a:ext cx="21411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Exit 1b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(base case)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81"/>
          <p:cNvSpPr txBox="1"/>
          <p:nvPr/>
        </p:nvSpPr>
        <p:spPr>
          <a:xfrm>
            <a:off x="21627600" y="6192450"/>
            <a:ext cx="246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Rolling Mean</a:t>
            </a:r>
            <a:endParaRPr b="1" sz="2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81"/>
          <p:cNvSpPr txBox="1"/>
          <p:nvPr/>
        </p:nvSpPr>
        <p:spPr>
          <a:xfrm>
            <a:off x="16514600" y="11048975"/>
            <a:ext cx="49593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Entry:           Z &gt; 2 | Z &lt; -2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Exit:                   Z  ≈  0  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  (around zero)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36" name="Google Shape;4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750" y="11048978"/>
            <a:ext cx="4811400" cy="155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2"/>
          <p:cNvSpPr txBox="1"/>
          <p:nvPr/>
        </p:nvSpPr>
        <p:spPr>
          <a:xfrm>
            <a:off x="1481881" y="1481450"/>
            <a:ext cx="122292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Hedge Ratio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82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82"/>
          <p:cNvSpPr/>
          <p:nvPr/>
        </p:nvSpPr>
        <p:spPr>
          <a:xfrm>
            <a:off x="406056" y="1481453"/>
            <a:ext cx="894618" cy="894618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450" y="4301300"/>
            <a:ext cx="17248451" cy="91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2"/>
          <p:cNvSpPr txBox="1"/>
          <p:nvPr/>
        </p:nvSpPr>
        <p:spPr>
          <a:xfrm>
            <a:off x="6785925" y="3240200"/>
            <a:ext cx="899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Lato Light"/>
                <a:ea typeface="Lato Light"/>
                <a:cs typeface="Lato Light"/>
                <a:sym typeface="Lato Light"/>
              </a:rPr>
              <a:t>WTI vs. Brent front month (1989-2014)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3"/>
          <p:cNvSpPr txBox="1"/>
          <p:nvPr/>
        </p:nvSpPr>
        <p:spPr>
          <a:xfrm>
            <a:off x="1481881" y="1481450"/>
            <a:ext cx="122292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 Hedge Ratio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1" name="Google Shape;451;p83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83"/>
          <p:cNvSpPr/>
          <p:nvPr/>
        </p:nvSpPr>
        <p:spPr>
          <a:xfrm>
            <a:off x="406056" y="1481453"/>
            <a:ext cx="894618" cy="894618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83"/>
          <p:cNvSpPr txBox="1"/>
          <p:nvPr/>
        </p:nvSpPr>
        <p:spPr>
          <a:xfrm>
            <a:off x="1828800" y="3534025"/>
            <a:ext cx="214512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ato Light"/>
              <a:buChar char="●"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Using a Kalman Filter to dynamically update the hedge ratio (pykalman package)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ato Light"/>
              <a:buChar char="○"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Has been used to great success in statistical arbitrage and pairs trading strategies (Xu 2017, Benhamou 2016)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54" name="Google Shape;4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451" y="5288775"/>
            <a:ext cx="14498400" cy="73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4"/>
          <p:cNvSpPr txBox="1"/>
          <p:nvPr/>
        </p:nvSpPr>
        <p:spPr>
          <a:xfrm>
            <a:off x="2977900" y="11916550"/>
            <a:ext cx="61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Crude Spread hedge ratio</a:t>
            </a: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more volatile with wider range, changing from &lt;1  to &gt;1</a:t>
            </a:r>
            <a:endParaRPr sz="1600"/>
          </a:p>
        </p:txBody>
      </p:sp>
      <p:sp>
        <p:nvSpPr>
          <p:cNvPr id="460" name="Google Shape;460;p84"/>
          <p:cNvSpPr txBox="1"/>
          <p:nvPr/>
        </p:nvSpPr>
        <p:spPr>
          <a:xfrm>
            <a:off x="2401012" y="10976875"/>
            <a:ext cx="733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WTI-Brent </a:t>
            </a:r>
            <a:r>
              <a:rPr lang="en-US"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1-month </a:t>
            </a:r>
            <a:r>
              <a:rPr lang="en-US"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Spread</a:t>
            </a:r>
            <a:endParaRPr/>
          </a:p>
        </p:txBody>
      </p:sp>
      <p:sp>
        <p:nvSpPr>
          <p:cNvPr id="461" name="Google Shape;461;p84"/>
          <p:cNvSpPr txBox="1"/>
          <p:nvPr/>
        </p:nvSpPr>
        <p:spPr>
          <a:xfrm>
            <a:off x="15643650" y="11916549"/>
            <a:ext cx="6332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Calendar Spread </a:t>
            </a: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hedge ratio </a:t>
            </a: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&lt;1 at most of time,  fluctuate within a narrower range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&gt;1 when market is extremely volatile</a:t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2" name="Google Shape;462;p84"/>
          <p:cNvSpPr txBox="1"/>
          <p:nvPr/>
        </p:nvSpPr>
        <p:spPr>
          <a:xfrm>
            <a:off x="14803050" y="11130800"/>
            <a:ext cx="768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WTI Front - WTI 2nd Spread</a:t>
            </a:r>
            <a:endParaRPr/>
          </a:p>
        </p:txBody>
      </p:sp>
      <p:pic>
        <p:nvPicPr>
          <p:cNvPr id="463" name="Google Shape;46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26" y="4877174"/>
            <a:ext cx="8905366" cy="60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1075" y="4877175"/>
            <a:ext cx="9303400" cy="609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84"/>
          <p:cNvCxnSpPr/>
          <p:nvPr/>
        </p:nvCxnSpPr>
        <p:spPr>
          <a:xfrm>
            <a:off x="1951500" y="8247625"/>
            <a:ext cx="84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84"/>
          <p:cNvCxnSpPr/>
          <p:nvPr/>
        </p:nvCxnSpPr>
        <p:spPr>
          <a:xfrm>
            <a:off x="14078850" y="7369975"/>
            <a:ext cx="84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67" name="Google Shape;467;p84"/>
          <p:cNvSpPr txBox="1"/>
          <p:nvPr/>
        </p:nvSpPr>
        <p:spPr>
          <a:xfrm>
            <a:off x="1481881" y="1481450"/>
            <a:ext cx="122292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 Hedge Ratio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68" name="Google Shape;468;p84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84"/>
          <p:cNvSpPr/>
          <p:nvPr/>
        </p:nvSpPr>
        <p:spPr>
          <a:xfrm>
            <a:off x="406056" y="1481453"/>
            <a:ext cx="894618" cy="894618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84"/>
          <p:cNvCxnSpPr/>
          <p:nvPr/>
        </p:nvCxnSpPr>
        <p:spPr>
          <a:xfrm>
            <a:off x="14078850" y="9571675"/>
            <a:ext cx="84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84"/>
          <p:cNvCxnSpPr/>
          <p:nvPr/>
        </p:nvCxnSpPr>
        <p:spPr>
          <a:xfrm>
            <a:off x="1951500" y="9314200"/>
            <a:ext cx="84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5"/>
          <p:cNvSpPr/>
          <p:nvPr/>
        </p:nvSpPr>
        <p:spPr>
          <a:xfrm>
            <a:off x="16158500" y="8710950"/>
            <a:ext cx="4455000" cy="48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5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Volatility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78" name="Google Shape;478;p85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85"/>
          <p:cNvSpPr txBox="1"/>
          <p:nvPr/>
        </p:nvSpPr>
        <p:spPr>
          <a:xfrm>
            <a:off x="786750" y="3182425"/>
            <a:ext cx="2150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Google Shape;480;p85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85"/>
          <p:cNvSpPr txBox="1"/>
          <p:nvPr/>
        </p:nvSpPr>
        <p:spPr>
          <a:xfrm>
            <a:off x="1657350" y="3166850"/>
            <a:ext cx="20686800" cy="3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We created quintiles for the volatility of the returns for 51  contracts at each date.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Lato"/>
                <a:ea typeface="Lato"/>
                <a:cs typeface="Lato"/>
                <a:sym typeface="Lato"/>
              </a:rPr>
              <a:t>Strategy 1 </a:t>
            </a: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: Buy when volatility is low, sell when volatility is high.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Buy futures contracts in quintile 1 and and sell contracts in quintile 5.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Lato"/>
                <a:ea typeface="Lato"/>
                <a:cs typeface="Lato"/>
                <a:sym typeface="Lato"/>
              </a:rPr>
              <a:t>Strategy 2 </a:t>
            </a: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: Buy when volatility is high, sell when volatility is low.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Buy futures contracts in quintile 5 and and sell contracts in quintile 1.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Lato"/>
                <a:ea typeface="Lato"/>
                <a:cs typeface="Lato"/>
                <a:sym typeface="Lato"/>
              </a:rPr>
              <a:t>Time Horizons:  </a:t>
            </a: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Volatility  calculated over 1 week, 1 month and relative volatility.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Google Shape;482;p85"/>
          <p:cNvSpPr txBox="1"/>
          <p:nvPr/>
        </p:nvSpPr>
        <p:spPr>
          <a:xfrm>
            <a:off x="1657350" y="8963400"/>
            <a:ext cx="184578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Lato"/>
                <a:ea typeface="Lato"/>
                <a:cs typeface="Lato"/>
                <a:sym typeface="Lato"/>
              </a:rPr>
              <a:t>Dataset</a:t>
            </a:r>
            <a:endParaRPr b="1" sz="3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Combined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 datasets for 4 commodities: Crude oil, Gasoline, Heating oil, Natural gas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Dates for which we had data for all 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commodities</a:t>
            </a: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: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>
                <a:latin typeface="Lato Light"/>
                <a:ea typeface="Lato Light"/>
                <a:cs typeface="Lato Light"/>
                <a:sym typeface="Lato Light"/>
              </a:rPr>
              <a:t>2005/10/03 -- 2014/02/18</a:t>
            </a:r>
            <a:endParaRPr i="1" sz="3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6"/>
          <p:cNvSpPr/>
          <p:nvPr/>
        </p:nvSpPr>
        <p:spPr>
          <a:xfrm>
            <a:off x="16158500" y="8710950"/>
            <a:ext cx="4455000" cy="48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6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 Momentum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89" name="Google Shape;489;p86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86"/>
          <p:cNvSpPr txBox="1"/>
          <p:nvPr/>
        </p:nvSpPr>
        <p:spPr>
          <a:xfrm>
            <a:off x="786750" y="3182425"/>
            <a:ext cx="2150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1" name="Google Shape;491;p86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6"/>
          <p:cNvSpPr txBox="1"/>
          <p:nvPr/>
        </p:nvSpPr>
        <p:spPr>
          <a:xfrm>
            <a:off x="1657350" y="3166850"/>
            <a:ext cx="20686800" cy="3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We created quintiles for the momentum of the returns for 51  contracts at each date.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Lato"/>
                <a:ea typeface="Lato"/>
                <a:cs typeface="Lato"/>
                <a:sym typeface="Lato"/>
              </a:rPr>
              <a:t>Strategy  </a:t>
            </a: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: Buy when momentum is high, sell when momentum is low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Lato"/>
                <a:ea typeface="Lato"/>
                <a:cs typeface="Lato"/>
                <a:sym typeface="Lato"/>
              </a:rPr>
              <a:t>Time Horizons: </a:t>
            </a: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Momentum calculated over 15 days, 30 days and 45 days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3" name="Google Shape;493;p86"/>
          <p:cNvSpPr txBox="1"/>
          <p:nvPr/>
        </p:nvSpPr>
        <p:spPr>
          <a:xfrm>
            <a:off x="1657350" y="6601200"/>
            <a:ext cx="184578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Lato"/>
                <a:ea typeface="Lato"/>
                <a:cs typeface="Lato"/>
                <a:sym typeface="Lato"/>
              </a:rPr>
              <a:t>Dataset</a:t>
            </a:r>
            <a:endParaRPr b="1" sz="3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Combined datasets for 4 commodities: Crude oil, Gasoline, Heating oil, Natural gas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Lato Light"/>
                <a:ea typeface="Lato Light"/>
                <a:cs typeface="Lato Light"/>
                <a:sym typeface="Lato Light"/>
              </a:rPr>
              <a:t>Dates for which we had data for all commodities:</a:t>
            </a:r>
            <a:endParaRPr sz="3400">
              <a:latin typeface="Lato Light"/>
              <a:ea typeface="Lato Light"/>
              <a:cs typeface="Lato Light"/>
              <a:sym typeface="Lato Ligh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>
                <a:latin typeface="Lato Light"/>
                <a:ea typeface="Lato Light"/>
                <a:cs typeface="Lato Light"/>
                <a:sym typeface="Lato Light"/>
              </a:rPr>
              <a:t>2005/10/03 -- 2014/02/18</a:t>
            </a:r>
            <a:endParaRPr i="1" sz="3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/>
          <p:nvPr/>
        </p:nvSpPr>
        <p:spPr>
          <a:xfrm>
            <a:off x="1921180" y="8620113"/>
            <a:ext cx="736560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Testing</a:t>
            </a:r>
            <a:endParaRPr/>
          </a:p>
        </p:txBody>
      </p:sp>
      <p:sp>
        <p:nvSpPr>
          <p:cNvPr id="500" name="Google Shape;500;p87"/>
          <p:cNvSpPr/>
          <p:nvPr/>
        </p:nvSpPr>
        <p:spPr>
          <a:xfrm>
            <a:off x="1921176" y="858802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87"/>
          <p:cNvSpPr txBox="1"/>
          <p:nvPr/>
        </p:nvSpPr>
        <p:spPr>
          <a:xfrm>
            <a:off x="1921178" y="7010347"/>
            <a:ext cx="70727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SECTION 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0"/>
          <p:cNvSpPr txBox="1"/>
          <p:nvPr/>
        </p:nvSpPr>
        <p:spPr>
          <a:xfrm>
            <a:off x="1520824" y="2112204"/>
            <a:ext cx="26933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Agenda</a:t>
            </a:r>
            <a:endParaRPr b="1" i="0" sz="60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5" name="Google Shape;275;p70"/>
          <p:cNvSpPr/>
          <p:nvPr/>
        </p:nvSpPr>
        <p:spPr>
          <a:xfrm>
            <a:off x="-709419" y="3257740"/>
            <a:ext cx="1225612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0"/>
          <p:cNvSpPr txBox="1"/>
          <p:nvPr/>
        </p:nvSpPr>
        <p:spPr>
          <a:xfrm>
            <a:off x="3960049" y="5455813"/>
            <a:ext cx="5685478" cy="2792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0"/>
          <p:cNvSpPr txBox="1"/>
          <p:nvPr/>
        </p:nvSpPr>
        <p:spPr>
          <a:xfrm>
            <a:off x="3984438" y="4228462"/>
            <a:ext cx="5730080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1. Data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0"/>
          <p:cNvSpPr txBox="1"/>
          <p:nvPr/>
        </p:nvSpPr>
        <p:spPr>
          <a:xfrm>
            <a:off x="14747752" y="5197412"/>
            <a:ext cx="5730081" cy="230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Mean-rever</a:t>
            </a:r>
            <a:r>
              <a:rPr lang="en-US" sz="2400">
                <a:solidFill>
                  <a:schemeClr val="dk1"/>
                </a:solidFill>
              </a:rPr>
              <a:t>sion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strategy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Momentum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0"/>
          <p:cNvSpPr txBox="1"/>
          <p:nvPr/>
        </p:nvSpPr>
        <p:spPr>
          <a:xfrm>
            <a:off x="14747752" y="4273364"/>
            <a:ext cx="5384677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3. 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0"/>
          <p:cNvSpPr txBox="1"/>
          <p:nvPr/>
        </p:nvSpPr>
        <p:spPr>
          <a:xfrm>
            <a:off x="4000067" y="5314241"/>
            <a:ext cx="5730081" cy="230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What does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data look like?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0"/>
          <p:cNvSpPr txBox="1"/>
          <p:nvPr/>
        </p:nvSpPr>
        <p:spPr>
          <a:xfrm>
            <a:off x="3960049" y="8128444"/>
            <a:ext cx="3547656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2.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0"/>
          <p:cNvSpPr txBox="1"/>
          <p:nvPr/>
        </p:nvSpPr>
        <p:spPr>
          <a:xfrm>
            <a:off x="14732122" y="8128444"/>
            <a:ext cx="3547656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4.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0"/>
          <p:cNvSpPr/>
          <p:nvPr/>
        </p:nvSpPr>
        <p:spPr>
          <a:xfrm>
            <a:off x="2788310" y="4561179"/>
            <a:ext cx="894634" cy="894634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0"/>
          <p:cNvSpPr/>
          <p:nvPr/>
        </p:nvSpPr>
        <p:spPr>
          <a:xfrm>
            <a:off x="2788310" y="8403439"/>
            <a:ext cx="894634" cy="894634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0"/>
          <p:cNvSpPr/>
          <p:nvPr/>
        </p:nvSpPr>
        <p:spPr>
          <a:xfrm>
            <a:off x="13535994" y="4540278"/>
            <a:ext cx="894634" cy="894634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0"/>
          <p:cNvSpPr/>
          <p:nvPr/>
        </p:nvSpPr>
        <p:spPr>
          <a:xfrm>
            <a:off x="13535994" y="8403439"/>
            <a:ext cx="894634" cy="89463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0"/>
          <p:cNvSpPr txBox="1"/>
          <p:nvPr/>
        </p:nvSpPr>
        <p:spPr>
          <a:xfrm>
            <a:off x="14732125" y="9189044"/>
            <a:ext cx="5730081" cy="230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Mean-reverting performance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Momentum performance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 performance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0"/>
          <p:cNvSpPr txBox="1"/>
          <p:nvPr/>
        </p:nvSpPr>
        <p:spPr>
          <a:xfrm>
            <a:off x="3960050" y="9155500"/>
            <a:ext cx="75867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Literature Review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Algorithmic trading in the futures/energy market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8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Mean-Reversion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07" name="Google Shape;507;p88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502" y="3090650"/>
            <a:ext cx="20632700" cy="103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8"/>
          <p:cNvSpPr txBox="1"/>
          <p:nvPr/>
        </p:nvSpPr>
        <p:spPr>
          <a:xfrm>
            <a:off x="786750" y="3182425"/>
            <a:ext cx="2150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latin typeface="Lato Light"/>
                <a:ea typeface="Lato Light"/>
                <a:cs typeface="Lato Light"/>
                <a:sym typeface="Lato Light"/>
              </a:rPr>
              <a:t>Variation 1: No hedge ratio</a:t>
            </a:r>
            <a:endParaRPr sz="3200" u="sng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0" name="Google Shape;510;p88"/>
          <p:cNvSpPr/>
          <p:nvPr/>
        </p:nvSpPr>
        <p:spPr>
          <a:xfrm>
            <a:off x="16407975" y="8671425"/>
            <a:ext cx="4455000" cy="48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8"/>
          <p:cNvSpPr/>
          <p:nvPr/>
        </p:nvSpPr>
        <p:spPr>
          <a:xfrm>
            <a:off x="3969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17077050" y="9380850"/>
            <a:ext cx="66726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Shorter MAs tend to work best (10-20 day)</a:t>
            </a:r>
            <a:br>
              <a:rPr lang="en-US" sz="3000">
                <a:latin typeface="Lato Light"/>
                <a:ea typeface="Lato Light"/>
                <a:cs typeface="Lato Light"/>
                <a:sym typeface="Lato Light"/>
              </a:rPr>
            </a:b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Faster exit signals work best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Mean-Reversion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8" name="Google Shape;518;p89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414" y="3182425"/>
            <a:ext cx="20482800" cy="10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9"/>
          <p:cNvSpPr txBox="1"/>
          <p:nvPr/>
        </p:nvSpPr>
        <p:spPr>
          <a:xfrm>
            <a:off x="786750" y="3182425"/>
            <a:ext cx="2150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latin typeface="Lato Light"/>
                <a:ea typeface="Lato Light"/>
                <a:cs typeface="Lato Light"/>
                <a:sym typeface="Lato Light"/>
              </a:rPr>
              <a:t>Variation 2: Dynamic hedge ratio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i="1" lang="en-US" sz="3200">
                <a:latin typeface="Lato Light"/>
                <a:ea typeface="Lato Light"/>
                <a:cs typeface="Lato Light"/>
                <a:sym typeface="Lato Light"/>
              </a:rPr>
              <a:t>Inter-commodity spreads </a:t>
            </a:r>
            <a:endParaRPr i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1" name="Google Shape;521;p89"/>
          <p:cNvSpPr/>
          <p:nvPr/>
        </p:nvSpPr>
        <p:spPr>
          <a:xfrm>
            <a:off x="16158500" y="8710950"/>
            <a:ext cx="4455000" cy="48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34869" y="1641639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89"/>
          <p:cNvSpPr txBox="1"/>
          <p:nvPr/>
        </p:nvSpPr>
        <p:spPr>
          <a:xfrm>
            <a:off x="16158500" y="9383125"/>
            <a:ext cx="73647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At near term expiry dates, MA period doesn’t seem to matter much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○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For longer term expiry (0.5-1 year), long MA periods outperform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Faster exit signals still outperform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0"/>
          <p:cNvSpPr/>
          <p:nvPr/>
        </p:nvSpPr>
        <p:spPr>
          <a:xfrm>
            <a:off x="16158500" y="8710950"/>
            <a:ext cx="4455000" cy="480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0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Mean-Reversion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30" name="Google Shape;530;p90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475" y="2926100"/>
            <a:ext cx="19993948" cy="103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90"/>
          <p:cNvSpPr txBox="1"/>
          <p:nvPr/>
        </p:nvSpPr>
        <p:spPr>
          <a:xfrm>
            <a:off x="786750" y="3182425"/>
            <a:ext cx="2150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latin typeface="Lato Light"/>
                <a:ea typeface="Lato Light"/>
                <a:cs typeface="Lato Light"/>
                <a:sym typeface="Lato Light"/>
              </a:rPr>
              <a:t>Variation 2: Dynamic hedge ratio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 </a:t>
            </a:r>
            <a:r>
              <a:rPr i="1" lang="en-US" sz="3200">
                <a:latin typeface="Lato Light"/>
                <a:ea typeface="Lato Light"/>
                <a:cs typeface="Lato Light"/>
                <a:sym typeface="Lato Light"/>
              </a:rPr>
              <a:t>Calendar Spreads</a:t>
            </a:r>
            <a:endParaRPr i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3" name="Google Shape;533;p90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90"/>
          <p:cNvSpPr txBox="1"/>
          <p:nvPr/>
        </p:nvSpPr>
        <p:spPr>
          <a:xfrm>
            <a:off x="19424825" y="6376100"/>
            <a:ext cx="4349700" cy="4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Shorter MAs work best for spreads on the WTI front month</a:t>
            </a:r>
            <a:br>
              <a:rPr lang="en-US" sz="3000">
                <a:latin typeface="Lato Light"/>
                <a:ea typeface="Lato Light"/>
                <a:cs typeface="Lato Light"/>
                <a:sym typeface="Lato Light"/>
              </a:rPr>
            </a:b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Opposite is true for 2nd month spreads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Mean-Reversion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40" name="Google Shape;540;p91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91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91"/>
          <p:cNvSpPr txBox="1"/>
          <p:nvPr/>
        </p:nvSpPr>
        <p:spPr>
          <a:xfrm>
            <a:off x="13696175" y="4347013"/>
            <a:ext cx="9467400" cy="7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Max Drawdown: 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-1.7%</a:t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Number of trades: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284</a:t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Up days: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61.2%</a:t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Time in market: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22.5%</a:t>
            </a: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Average holding period: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5.2 days</a:t>
            </a:r>
            <a:br>
              <a:rPr b="1" lang="en-US" sz="3200">
                <a:latin typeface="Lato"/>
                <a:ea typeface="Lato"/>
                <a:cs typeface="Lato"/>
                <a:sym typeface="Lato"/>
              </a:rPr>
            </a:br>
            <a:endParaRPr b="1" sz="3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Lato"/>
                <a:ea typeface="Lato"/>
                <a:cs typeface="Lato"/>
                <a:sym typeface="Lato"/>
              </a:rPr>
              <a:t>3.8x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return over 25 years (around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6% 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annualized)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Extremely low risk/volatility 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Although returns themselves seem mediocre, have to take into account that futures can be highly levered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i.e currently roughly </a:t>
            </a:r>
            <a:r>
              <a:rPr b="1" lang="en-US" sz="3200">
                <a:latin typeface="Lato"/>
                <a:ea typeface="Lato"/>
                <a:cs typeface="Lato"/>
                <a:sym typeface="Lato"/>
              </a:rPr>
              <a:t>10:1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leverage on WTI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($4500 required margin vs. $43k exposure)</a:t>
            </a:r>
            <a:endParaRPr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43" name="Google Shape;5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81900"/>
            <a:ext cx="13469950" cy="71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1"/>
          <p:cNvSpPr txBox="1"/>
          <p:nvPr/>
        </p:nvSpPr>
        <p:spPr>
          <a:xfrm>
            <a:off x="2770450" y="3687700"/>
            <a:ext cx="8611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Lato Light"/>
                <a:ea typeface="Lato Light"/>
                <a:cs typeface="Lato Light"/>
                <a:sym typeface="Lato Light"/>
              </a:rPr>
              <a:t>WTI-Brent Front Month (MA20, Exit=0)</a:t>
            </a:r>
            <a:endParaRPr sz="37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Volatility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50" name="Google Shape;550;p92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2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92"/>
          <p:cNvSpPr txBox="1"/>
          <p:nvPr/>
        </p:nvSpPr>
        <p:spPr>
          <a:xfrm>
            <a:off x="18308325" y="5167375"/>
            <a:ext cx="4349700" cy="4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Strategy 1: Buying when volatility is low yields negative Sharpe ratios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Strategy 2: Buying when volatility is high does better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Relative volatility performs best (Sharpe Ratio 0.14)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Overall volatility is not a good strategy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53" name="Google Shape;5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6000" y="3743325"/>
            <a:ext cx="20032126" cy="96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3"/>
          <p:cNvSpPr txBox="1"/>
          <p:nvPr/>
        </p:nvSpPr>
        <p:spPr>
          <a:xfrm>
            <a:off x="1481882" y="1481450"/>
            <a:ext cx="13702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Momentum Strategy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59" name="Google Shape;559;p93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931025" y="3166850"/>
            <a:ext cx="2062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latin typeface="Lato Light"/>
                <a:ea typeface="Lato Light"/>
                <a:cs typeface="Lato Light"/>
                <a:sym typeface="Lato Light"/>
              </a:rPr>
              <a:t>Momentum Based Trading Strategies:</a:t>
            </a:r>
            <a:r>
              <a:rPr lang="en-US" sz="3200">
                <a:latin typeface="Lato Light"/>
                <a:ea typeface="Lato Light"/>
                <a:cs typeface="Lato Light"/>
                <a:sym typeface="Lato Light"/>
              </a:rPr>
              <a:t>  Varying Time Horizons </a:t>
            </a:r>
            <a:endParaRPr i="1" sz="3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1" name="Google Shape;561;p93"/>
          <p:cNvSpPr/>
          <p:nvPr/>
        </p:nvSpPr>
        <p:spPr>
          <a:xfrm>
            <a:off x="434869" y="1633864"/>
            <a:ext cx="894618" cy="894618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88" y="3917133"/>
            <a:ext cx="9215886" cy="4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00" y="8307229"/>
            <a:ext cx="9412462" cy="471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4717" y="3867948"/>
            <a:ext cx="9412459" cy="471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64713" y="8579912"/>
            <a:ext cx="9412462" cy="471198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3"/>
          <p:cNvSpPr txBox="1"/>
          <p:nvPr/>
        </p:nvSpPr>
        <p:spPr>
          <a:xfrm>
            <a:off x="9643800" y="5451950"/>
            <a:ext cx="4349700" cy="48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45 day momentum performs best (Sharpe Ratio 0.08)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Returns resemble random noise</a:t>
            </a:r>
            <a:br>
              <a:rPr lang="en-US" sz="3000">
                <a:latin typeface="Lato Light"/>
                <a:ea typeface="Lato Light"/>
                <a:cs typeface="Lato Light"/>
                <a:sym typeface="Lato Light"/>
              </a:rPr>
            </a:b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 Light"/>
              <a:buChar char="●"/>
            </a:pPr>
            <a:r>
              <a:rPr lang="en-US" sz="3000">
                <a:latin typeface="Lato Light"/>
                <a:ea typeface="Lato Light"/>
                <a:cs typeface="Lato Light"/>
                <a:sym typeface="Lato Light"/>
              </a:rPr>
              <a:t>Overall Momentum is not a strong strategy for this set of commodities</a:t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/>
          <p:nvPr/>
        </p:nvSpPr>
        <p:spPr>
          <a:xfrm>
            <a:off x="1520825" y="2112204"/>
            <a:ext cx="749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Future Work</a:t>
            </a:r>
            <a:endParaRPr b="1" sz="6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73" name="Google Shape;573;p94"/>
          <p:cNvSpPr/>
          <p:nvPr/>
        </p:nvSpPr>
        <p:spPr>
          <a:xfrm>
            <a:off x="-709419" y="3257740"/>
            <a:ext cx="12256200" cy="13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94"/>
          <p:cNvSpPr txBox="1"/>
          <p:nvPr/>
        </p:nvSpPr>
        <p:spPr>
          <a:xfrm>
            <a:off x="7884698" y="5068678"/>
            <a:ext cx="367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Transactions Costs/Slippage</a:t>
            </a:r>
            <a:endParaRPr sz="800"/>
          </a:p>
        </p:txBody>
      </p:sp>
      <p:sp>
        <p:nvSpPr>
          <p:cNvPr id="575" name="Google Shape;575;p94"/>
          <p:cNvSpPr txBox="1"/>
          <p:nvPr/>
        </p:nvSpPr>
        <p:spPr>
          <a:xfrm>
            <a:off x="7863579" y="8681072"/>
            <a:ext cx="370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Try other futures contracts</a:t>
            </a:r>
            <a:endParaRPr sz="4200"/>
          </a:p>
        </p:txBody>
      </p:sp>
      <p:sp>
        <p:nvSpPr>
          <p:cNvPr id="576" name="Google Shape;576;p94"/>
          <p:cNvSpPr txBox="1"/>
          <p:nvPr/>
        </p:nvSpPr>
        <p:spPr>
          <a:xfrm>
            <a:off x="15420320" y="5068687"/>
            <a:ext cx="4084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Intra-day</a:t>
            </a:r>
            <a:endParaRPr sz="4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Data</a:t>
            </a:r>
            <a:endParaRPr sz="4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7" name="Google Shape;577;p94"/>
          <p:cNvSpPr txBox="1"/>
          <p:nvPr/>
        </p:nvSpPr>
        <p:spPr>
          <a:xfrm>
            <a:off x="15420320" y="8689856"/>
            <a:ext cx="377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Recent performance</a:t>
            </a:r>
            <a:endParaRPr sz="4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(2015-2020)</a:t>
            </a:r>
            <a:endParaRPr sz="4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8" name="Google Shape;578;p94"/>
          <p:cNvSpPr/>
          <p:nvPr/>
        </p:nvSpPr>
        <p:spPr>
          <a:xfrm>
            <a:off x="11138013" y="9257023"/>
            <a:ext cx="1195290" cy="1195290"/>
          </a:xfrm>
          <a:custGeom>
            <a:rect b="b" l="l" r="r" t="t"/>
            <a:pathLst>
              <a:path extrusionOk="0" h="21600" w="2160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94"/>
          <p:cNvSpPr/>
          <p:nvPr>
            <p:ph idx="2" type="pic"/>
          </p:nvPr>
        </p:nvSpPr>
        <p:spPr>
          <a:xfrm>
            <a:off x="4781874" y="4948092"/>
            <a:ext cx="2961000" cy="29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4"/>
          <p:cNvSpPr/>
          <p:nvPr>
            <p:ph idx="3" type="pic"/>
          </p:nvPr>
        </p:nvSpPr>
        <p:spPr>
          <a:xfrm>
            <a:off x="12232297" y="4948092"/>
            <a:ext cx="2961000" cy="29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94"/>
          <p:cNvSpPr/>
          <p:nvPr>
            <p:ph idx="4" type="pic"/>
          </p:nvPr>
        </p:nvSpPr>
        <p:spPr>
          <a:xfrm>
            <a:off x="4781874" y="8731145"/>
            <a:ext cx="2961000" cy="29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4"/>
          <p:cNvSpPr/>
          <p:nvPr>
            <p:ph idx="5" type="pic"/>
          </p:nvPr>
        </p:nvSpPr>
        <p:spPr>
          <a:xfrm>
            <a:off x="12232297" y="8731145"/>
            <a:ext cx="2961000" cy="29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4"/>
          <p:cNvSpPr/>
          <p:nvPr/>
        </p:nvSpPr>
        <p:spPr>
          <a:xfrm>
            <a:off x="6038470" y="5743038"/>
            <a:ext cx="513972" cy="1268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Lobster"/>
              </a:rPr>
              <a:t>1</a:t>
            </a:r>
          </a:p>
        </p:txBody>
      </p:sp>
      <p:sp>
        <p:nvSpPr>
          <p:cNvPr id="584" name="Google Shape;584;p94"/>
          <p:cNvSpPr/>
          <p:nvPr/>
        </p:nvSpPr>
        <p:spPr>
          <a:xfrm>
            <a:off x="13310780" y="5691438"/>
            <a:ext cx="820998" cy="12925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Lobster"/>
              </a:rPr>
              <a:t>2</a:t>
            </a:r>
          </a:p>
        </p:txBody>
      </p:sp>
      <p:sp>
        <p:nvSpPr>
          <p:cNvPr id="585" name="Google Shape;585;p94"/>
          <p:cNvSpPr/>
          <p:nvPr/>
        </p:nvSpPr>
        <p:spPr>
          <a:xfrm>
            <a:off x="5871510" y="9539450"/>
            <a:ext cx="820084" cy="12567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Lobster"/>
              </a:rPr>
              <a:t>3</a:t>
            </a:r>
          </a:p>
        </p:txBody>
      </p:sp>
      <p:sp>
        <p:nvSpPr>
          <p:cNvPr id="586" name="Google Shape;586;p94"/>
          <p:cNvSpPr/>
          <p:nvPr/>
        </p:nvSpPr>
        <p:spPr>
          <a:xfrm>
            <a:off x="13291253" y="9526150"/>
            <a:ext cx="843094" cy="1219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Arial"/>
              </a:rPr>
              <a:t>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95"/>
          <p:cNvCxnSpPr/>
          <p:nvPr/>
        </p:nvCxnSpPr>
        <p:spPr>
          <a:xfrm>
            <a:off x="1493979" y="-174836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2" name="Google Shape;592;p95"/>
          <p:cNvCxnSpPr/>
          <p:nvPr/>
        </p:nvCxnSpPr>
        <p:spPr>
          <a:xfrm>
            <a:off x="1493979" y="-174836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93" name="Google Shape;593;p95"/>
          <p:cNvSpPr txBox="1"/>
          <p:nvPr/>
        </p:nvSpPr>
        <p:spPr>
          <a:xfrm>
            <a:off x="5473925" y="3141695"/>
            <a:ext cx="135453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 b="1" sz="199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94" name="Google Shape;594;p95"/>
          <p:cNvSpPr/>
          <p:nvPr/>
        </p:nvSpPr>
        <p:spPr>
          <a:xfrm>
            <a:off x="9416702" y="3000394"/>
            <a:ext cx="5658566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95"/>
          <p:cNvSpPr txBox="1"/>
          <p:nvPr/>
        </p:nvSpPr>
        <p:spPr>
          <a:xfrm>
            <a:off x="5838499" y="6252400"/>
            <a:ext cx="133323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Let us know if you would like to contribute capital to our fund!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6"/>
          <p:cNvSpPr/>
          <p:nvPr/>
        </p:nvSpPr>
        <p:spPr>
          <a:xfrm>
            <a:off x="3923766" y="3791487"/>
            <a:ext cx="1578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Statistics of Nearest 5-month Contracts for WTI and Brent Crude Oil 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58" y="5734086"/>
            <a:ext cx="11007051" cy="65861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6"/>
          <p:cNvSpPr txBox="1"/>
          <p:nvPr/>
        </p:nvSpPr>
        <p:spPr>
          <a:xfrm>
            <a:off x="1481870" y="1481443"/>
            <a:ext cx="57300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96"/>
          <p:cNvSpPr/>
          <p:nvPr/>
        </p:nvSpPr>
        <p:spPr>
          <a:xfrm>
            <a:off x="406058" y="1649536"/>
            <a:ext cx="894618" cy="894618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96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2272" y="5648381"/>
            <a:ext cx="10313050" cy="65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96"/>
          <p:cNvSpPr txBox="1"/>
          <p:nvPr/>
        </p:nvSpPr>
        <p:spPr>
          <a:xfrm>
            <a:off x="5560149" y="5002050"/>
            <a:ext cx="103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WTI</a:t>
            </a:r>
            <a:endParaRPr/>
          </a:p>
        </p:txBody>
      </p:sp>
      <p:sp>
        <p:nvSpPr>
          <p:cNvPr id="607" name="Google Shape;607;p96"/>
          <p:cNvSpPr txBox="1"/>
          <p:nvPr/>
        </p:nvSpPr>
        <p:spPr>
          <a:xfrm>
            <a:off x="17218886" y="4859852"/>
            <a:ext cx="1287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Brent</a:t>
            </a:r>
            <a:endParaRPr/>
          </a:p>
        </p:txBody>
      </p:sp>
      <p:sp>
        <p:nvSpPr>
          <p:cNvPr id="608" name="Google Shape;608;p96"/>
          <p:cNvSpPr/>
          <p:nvPr/>
        </p:nvSpPr>
        <p:spPr>
          <a:xfrm>
            <a:off x="12746182" y="6858000"/>
            <a:ext cx="10390800" cy="429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6"/>
          <p:cNvSpPr/>
          <p:nvPr/>
        </p:nvSpPr>
        <p:spPr>
          <a:xfrm>
            <a:off x="344290" y="6892636"/>
            <a:ext cx="11007000" cy="3948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/>
        </p:nvSpPr>
        <p:spPr>
          <a:xfrm>
            <a:off x="1921180" y="8620113"/>
            <a:ext cx="17527875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b="1" i="0" lang="en-US" sz="16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Data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1"/>
          <p:cNvSpPr/>
          <p:nvPr/>
        </p:nvSpPr>
        <p:spPr>
          <a:xfrm>
            <a:off x="1921176" y="858802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1"/>
          <p:cNvSpPr txBox="1"/>
          <p:nvPr/>
        </p:nvSpPr>
        <p:spPr>
          <a:xfrm>
            <a:off x="1921178" y="7010347"/>
            <a:ext cx="71817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SECTION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2"/>
          <p:cNvSpPr txBox="1"/>
          <p:nvPr/>
        </p:nvSpPr>
        <p:spPr>
          <a:xfrm>
            <a:off x="1481870" y="1481443"/>
            <a:ext cx="5730080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Data Description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02" name="Google Shape;302;p72"/>
          <p:cNvSpPr/>
          <p:nvPr/>
        </p:nvSpPr>
        <p:spPr>
          <a:xfrm>
            <a:off x="406058" y="1649536"/>
            <a:ext cx="894634" cy="894634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2"/>
          <p:cNvSpPr/>
          <p:nvPr/>
        </p:nvSpPr>
        <p:spPr>
          <a:xfrm>
            <a:off x="0" y="278480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2"/>
          <p:cNvSpPr txBox="1"/>
          <p:nvPr/>
        </p:nvSpPr>
        <p:spPr>
          <a:xfrm>
            <a:off x="1469600" y="3449327"/>
            <a:ext cx="18803372" cy="6309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futures market data is from the paper published by Lubnau and Todorova (2015)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includes daily settlement price of futures contracts with delivery months for WTI, Brent, Natural Gas, Heating Oil and Gasoline.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the data providers, the futures continuous price series are constructed by rolling over on the first trading day of the month. 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futures contracts were traded almost around the clock at the CME (both Globex and ClearPort Electronic Platforms)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5" name="Google Shape;305;p72"/>
          <p:cNvGraphicFramePr/>
          <p:nvPr/>
        </p:nvGraphicFramePr>
        <p:xfrm>
          <a:off x="11074901" y="9062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{2111BD03-3D82-4515-B9E2-4D4F855D4967}</a:tableStyleId>
              </a:tblPr>
              <a:tblGrid>
                <a:gridCol w="5099525"/>
                <a:gridCol w="5416100"/>
              </a:tblGrid>
              <a:tr h="154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Futures Contract (frequency)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 Time Horizon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Crude Oil (daily)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08/10/1989 – 02/18/2014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Gasoline (daily)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10/03/2005 - 02/18/2014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Heating oil (daily)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01/01/1986</a:t>
                      </a:r>
                      <a:r>
                        <a:rPr b="1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- </a:t>
                      </a: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02/18/2014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gas (daily)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08/13/1990 – 02/18/2014</a:t>
                      </a:r>
                      <a:endParaRPr sz="3600" u="none" cap="none" strike="noStrike"/>
                    </a:p>
                  </a:txBody>
                  <a:tcPr marT="45725" marB="45725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72"/>
          <p:cNvSpPr/>
          <p:nvPr/>
        </p:nvSpPr>
        <p:spPr>
          <a:xfrm>
            <a:off x="11074902" y="8475773"/>
            <a:ext cx="104185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1. The Summary of All Four Employed Futures Contracts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692" y="8935376"/>
            <a:ext cx="9279099" cy="479953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2"/>
          <p:cNvSpPr/>
          <p:nvPr/>
        </p:nvSpPr>
        <p:spPr>
          <a:xfrm>
            <a:off x="3282250" y="8412156"/>
            <a:ext cx="104185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 of Oil Futures Contracts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3"/>
          <p:cNvSpPr txBox="1"/>
          <p:nvPr/>
        </p:nvSpPr>
        <p:spPr>
          <a:xfrm>
            <a:off x="1481879" y="1481450"/>
            <a:ext cx="99000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Contract Specs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14" name="Google Shape;314;p73"/>
          <p:cNvSpPr/>
          <p:nvPr/>
        </p:nvSpPr>
        <p:spPr>
          <a:xfrm>
            <a:off x="406058" y="1649536"/>
            <a:ext cx="894618" cy="894618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3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3"/>
          <p:cNvSpPr txBox="1"/>
          <p:nvPr/>
        </p:nvSpPr>
        <p:spPr>
          <a:xfrm>
            <a:off x="1300675" y="4104975"/>
            <a:ext cx="22167600" cy="6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lang="en-US" sz="3300"/>
              <a:t>Price quotation: Dollars &amp; cents per barrel</a:t>
            </a:r>
            <a:endParaRPr sz="17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•"/>
            </a:pPr>
            <a:r>
              <a:rPr lang="en-US" sz="3300"/>
              <a:t>Contract unit: 1000 barrels</a:t>
            </a:r>
            <a:br>
              <a:rPr lang="en-US" sz="3300"/>
            </a:br>
            <a:endParaRPr sz="3300"/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Trading hours: Sunday - Friday (break on Saturday)</a:t>
            </a:r>
            <a:br>
              <a:rPr lang="en-US" sz="3300"/>
            </a:br>
            <a:r>
              <a:rPr lang="en-US" sz="3300"/>
              <a:t>					  Around the clock except for a 1 hour break starting 4pm EST</a:t>
            </a:r>
            <a:br>
              <a:rPr lang="en-US" sz="3300"/>
            </a:br>
            <a:endParaRPr sz="3300"/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Settlement method: </a:t>
            </a:r>
            <a:r>
              <a:rPr b="1" lang="en-US" sz="3300"/>
              <a:t>Deliverable</a:t>
            </a:r>
            <a:r>
              <a:rPr lang="en-US" sz="3300"/>
              <a:t> (i.e. free-on-board at any pipeline or storage facility in Cushing, Oklahoma for WTI)</a:t>
            </a:r>
            <a:br>
              <a:rPr lang="en-US" sz="3300"/>
            </a:br>
            <a:endParaRPr sz="3300"/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TAS (Trade at settlement): VWAP during the last 2 minutes of trading hours of each day</a:t>
            </a:r>
            <a:endParaRPr sz="33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3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3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4"/>
          <p:cNvSpPr txBox="1"/>
          <p:nvPr/>
        </p:nvSpPr>
        <p:spPr>
          <a:xfrm>
            <a:off x="1921174" y="8620125"/>
            <a:ext cx="104709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b="1" i="0" lang="en-US" sz="166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4"/>
          <p:cNvSpPr/>
          <p:nvPr/>
        </p:nvSpPr>
        <p:spPr>
          <a:xfrm>
            <a:off x="1921176" y="858802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4"/>
          <p:cNvSpPr txBox="1"/>
          <p:nvPr/>
        </p:nvSpPr>
        <p:spPr>
          <a:xfrm>
            <a:off x="1921178" y="7010347"/>
            <a:ext cx="70727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SECTION 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4"/>
          <p:cNvSpPr txBox="1"/>
          <p:nvPr/>
        </p:nvSpPr>
        <p:spPr>
          <a:xfrm>
            <a:off x="4519275" y="11267025"/>
            <a:ext cx="188034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●"/>
            </a:pPr>
            <a:r>
              <a:rPr lang="en-US" sz="4000"/>
              <a:t>Literature Review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How does the trend look like over time and how are trading signals generated?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Can naïve buy-and-holding strategy make profits? 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 txBox="1"/>
          <p:nvPr/>
        </p:nvSpPr>
        <p:spPr>
          <a:xfrm>
            <a:off x="1481870" y="1481443"/>
            <a:ext cx="5730080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b="1"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Literature Review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1" name="Google Shape;331;p75"/>
          <p:cNvSpPr/>
          <p:nvPr/>
        </p:nvSpPr>
        <p:spPr>
          <a:xfrm>
            <a:off x="0" y="278480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5"/>
          <p:cNvSpPr/>
          <p:nvPr/>
        </p:nvSpPr>
        <p:spPr>
          <a:xfrm>
            <a:off x="405985" y="1565502"/>
            <a:ext cx="894618" cy="8946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5"/>
          <p:cNvSpPr txBox="1"/>
          <p:nvPr/>
        </p:nvSpPr>
        <p:spPr>
          <a:xfrm>
            <a:off x="1558075" y="3319125"/>
            <a:ext cx="20025600" cy="10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Girma and Paulson (1999)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Spreads between petroleum futures are highly cointegrated and stationary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Historically, profitable opportunities existed using moving average strategies and were statistically significant. </a:t>
            </a:r>
            <a:br>
              <a:rPr lang="en-US" sz="2900"/>
            </a:b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Shambora and Rossiter (2007)</a:t>
            </a:r>
            <a:endParaRPr sz="2900"/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Used an ANN model with moving average crossover inputs to generate trading signals</a:t>
            </a:r>
            <a:endParaRPr sz="2900"/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Highly significant sharpe ratio and profitability</a:t>
            </a:r>
            <a:br>
              <a:rPr lang="en-US" sz="2900"/>
            </a:br>
            <a:endParaRPr sz="2900"/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Tabak and Cajueiro (2007)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Tests for long memory (long-range dependence) in WTI/Brent futures</a:t>
            </a:r>
            <a:endParaRPr sz="2900"/>
          </a:p>
          <a:p>
            <a:pPr indent="-412750" lvl="2" marL="1371600" rtl="0" algn="l">
              <a:spcBef>
                <a:spcPts val="0"/>
              </a:spcBef>
              <a:spcAft>
                <a:spcPts val="0"/>
              </a:spcAft>
              <a:buSzPts val="2900"/>
              <a:buChar char="■"/>
            </a:pPr>
            <a:r>
              <a:rPr lang="en-US" sz="2900"/>
              <a:t>“Can past prices predict future prices?”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Weak-form efficiency has gotten stronger over time, (especially in the WTI)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However, there is still evidence of long-range dependency</a:t>
            </a:r>
            <a:br>
              <a:rPr lang="en-US" sz="2900"/>
            </a:b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Ramirez and Rodriguez (2008)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Crude oil markets exhibit a time-varying short-term inefficient behavior that becomes efficient in the long term</a:t>
            </a:r>
            <a:br>
              <a:rPr lang="en-US" sz="2900"/>
            </a:b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Koch (2014)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Extreme price changes (tail events) cannot be fully explained by supply/demand fundamentals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Changes in net position of large hedge funds are associated with large positive/negative returns in oil markets</a:t>
            </a:r>
            <a:endParaRPr sz="2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Speculator liquidity (TED Spread) highly associated with extreme price falls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6"/>
          <p:cNvSpPr txBox="1"/>
          <p:nvPr/>
        </p:nvSpPr>
        <p:spPr>
          <a:xfrm>
            <a:off x="1481870" y="1481443"/>
            <a:ext cx="57300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Research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9" name="Google Shape;339;p76"/>
          <p:cNvSpPr/>
          <p:nvPr/>
        </p:nvSpPr>
        <p:spPr>
          <a:xfrm>
            <a:off x="0" y="2784802"/>
            <a:ext cx="236373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6"/>
          <p:cNvSpPr txBox="1"/>
          <p:nvPr/>
        </p:nvSpPr>
        <p:spPr>
          <a:xfrm>
            <a:off x="853375" y="3065825"/>
            <a:ext cx="188034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What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the trend look like over time?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76"/>
          <p:cNvGrpSpPr/>
          <p:nvPr/>
        </p:nvGrpSpPr>
        <p:grpSpPr>
          <a:xfrm>
            <a:off x="405975" y="4408512"/>
            <a:ext cx="15250268" cy="7658003"/>
            <a:chOff x="1824065" y="4135956"/>
            <a:chExt cx="19989865" cy="9279054"/>
          </a:xfrm>
        </p:grpSpPr>
        <p:grpSp>
          <p:nvGrpSpPr>
            <p:cNvPr id="342" name="Google Shape;342;p76"/>
            <p:cNvGrpSpPr/>
            <p:nvPr/>
          </p:nvGrpSpPr>
          <p:grpSpPr>
            <a:xfrm>
              <a:off x="1824065" y="4860105"/>
              <a:ext cx="19989865" cy="8554905"/>
              <a:chOff x="1300692" y="4327271"/>
              <a:chExt cx="18803372" cy="7739194"/>
            </a:xfrm>
          </p:grpSpPr>
          <p:pic>
            <p:nvPicPr>
              <p:cNvPr id="343" name="Google Shape;343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00692" y="4327271"/>
                <a:ext cx="18803372" cy="77391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344;p76"/>
              <p:cNvSpPr/>
              <p:nvPr/>
            </p:nvSpPr>
            <p:spPr>
              <a:xfrm>
                <a:off x="17872364" y="4849091"/>
                <a:ext cx="1988700" cy="65670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76"/>
              <p:cNvSpPr/>
              <p:nvPr/>
            </p:nvSpPr>
            <p:spPr>
              <a:xfrm>
                <a:off x="7689273" y="4607901"/>
                <a:ext cx="2231700" cy="6808200"/>
              </a:xfrm>
              <a:prstGeom prst="ellipse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" name="Google Shape;346;p76"/>
            <p:cNvSpPr txBox="1"/>
            <p:nvPr/>
          </p:nvSpPr>
          <p:spPr>
            <a:xfrm>
              <a:off x="2416932" y="4135956"/>
              <a:ext cx="188034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Front-month WTI and Brent Futures Price </a:t>
              </a:r>
              <a:endParaRPr/>
            </a:p>
            <a:p>
              <a:pPr indent="-2667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76"/>
          <p:cNvSpPr txBox="1"/>
          <p:nvPr/>
        </p:nvSpPr>
        <p:spPr>
          <a:xfrm>
            <a:off x="11260177" y="4472713"/>
            <a:ext cx="185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Spread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76"/>
          <p:cNvPicPr preferRelativeResize="0"/>
          <p:nvPr/>
        </p:nvPicPr>
        <p:blipFill rotWithShape="1">
          <a:blip r:embed="rId4">
            <a:alphaModFix/>
          </a:blip>
          <a:srcRect b="0" l="388" r="0" t="7244"/>
          <a:stretch/>
        </p:blipFill>
        <p:spPr>
          <a:xfrm>
            <a:off x="16154491" y="5262148"/>
            <a:ext cx="7555356" cy="49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6"/>
          <p:cNvSpPr txBox="1"/>
          <p:nvPr/>
        </p:nvSpPr>
        <p:spPr>
          <a:xfrm>
            <a:off x="16006269" y="4492707"/>
            <a:ext cx="78975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of Front-month Spread Distribution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76"/>
          <p:cNvCxnSpPr/>
          <p:nvPr/>
        </p:nvCxnSpPr>
        <p:spPr>
          <a:xfrm flipH="1" rot="10800000">
            <a:off x="15458539" y="7992327"/>
            <a:ext cx="2192100" cy="625200"/>
          </a:xfrm>
          <a:prstGeom prst="straightConnector1">
            <a:avLst/>
          </a:prstGeom>
          <a:noFill/>
          <a:ln cap="flat" cmpd="sng" w="47625">
            <a:solidFill>
              <a:srgbClr val="E48B5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76"/>
          <p:cNvSpPr txBox="1"/>
          <p:nvPr/>
        </p:nvSpPr>
        <p:spPr>
          <a:xfrm>
            <a:off x="15679630" y="10250582"/>
            <a:ext cx="85509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 shale oil revolution</a:t>
            </a:r>
            <a:endParaRPr sz="2800"/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the supply of WTI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creates less dependency of prices between US crude oil and European crude oil</a:t>
            </a:r>
            <a:endParaRPr sz="2800"/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 ban on crude oil exports (between 1975 and 2015) and was lifted in Dec 2015</a:t>
            </a:r>
            <a:endParaRPr/>
          </a:p>
        </p:txBody>
      </p:sp>
      <p:sp>
        <p:nvSpPr>
          <p:cNvPr id="352" name="Google Shape;352;p76"/>
          <p:cNvSpPr/>
          <p:nvPr/>
        </p:nvSpPr>
        <p:spPr>
          <a:xfrm>
            <a:off x="405985" y="1565502"/>
            <a:ext cx="894618" cy="8946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7"/>
          <p:cNvSpPr txBox="1"/>
          <p:nvPr/>
        </p:nvSpPr>
        <p:spPr>
          <a:xfrm>
            <a:off x="1481870" y="1481443"/>
            <a:ext cx="5730080" cy="106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Research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8" name="Google Shape;358;p77"/>
          <p:cNvSpPr/>
          <p:nvPr/>
        </p:nvSpPr>
        <p:spPr>
          <a:xfrm>
            <a:off x="0" y="2784802"/>
            <a:ext cx="23637239" cy="14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77"/>
          <p:cNvSpPr txBox="1"/>
          <p:nvPr/>
        </p:nvSpPr>
        <p:spPr>
          <a:xfrm>
            <a:off x="456723" y="3065825"/>
            <a:ext cx="188033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sz="4000"/>
              <a:t>are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trading signals generated?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9888" y="5665314"/>
            <a:ext cx="6049929" cy="565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51" y="5830930"/>
            <a:ext cx="6007543" cy="562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26471" y="5830930"/>
            <a:ext cx="5853292" cy="557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48" y="5739437"/>
            <a:ext cx="5841705" cy="580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7"/>
          <p:cNvSpPr txBox="1"/>
          <p:nvPr/>
        </p:nvSpPr>
        <p:spPr>
          <a:xfrm>
            <a:off x="7684781" y="4140601"/>
            <a:ext cx="1434503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Z-score of  WTI and Brent Futures Price Spread </a:t>
            </a:r>
            <a:endParaRPr/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7"/>
          <p:cNvSpPr txBox="1"/>
          <p:nvPr/>
        </p:nvSpPr>
        <p:spPr>
          <a:xfrm>
            <a:off x="2204972" y="5061489"/>
            <a:ext cx="14944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7"/>
          <p:cNvSpPr txBox="1"/>
          <p:nvPr/>
        </p:nvSpPr>
        <p:spPr>
          <a:xfrm>
            <a:off x="8363954" y="5075659"/>
            <a:ext cx="14944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MA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7"/>
          <p:cNvSpPr txBox="1"/>
          <p:nvPr/>
        </p:nvSpPr>
        <p:spPr>
          <a:xfrm>
            <a:off x="14110073" y="5075659"/>
            <a:ext cx="14944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7"/>
          <p:cNvSpPr txBox="1"/>
          <p:nvPr/>
        </p:nvSpPr>
        <p:spPr>
          <a:xfrm>
            <a:off x="19840223" y="5075650"/>
            <a:ext cx="218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MA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7"/>
          <p:cNvSpPr txBox="1"/>
          <p:nvPr/>
        </p:nvSpPr>
        <p:spPr>
          <a:xfrm>
            <a:off x="2881750" y="11916729"/>
            <a:ext cx="204177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shorter MA window period applied, more trading signals (entry and exit) can be caught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 window period and trading signals cutoff will be adjusted in implementation and testing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Mean-reverting trading strategies should be viable in our case （No distinct patterns shown）</a:t>
            </a:r>
            <a:endParaRPr sz="3200"/>
          </a:p>
        </p:txBody>
      </p:sp>
      <p:sp>
        <p:nvSpPr>
          <p:cNvPr id="370" name="Google Shape;370;p77"/>
          <p:cNvSpPr/>
          <p:nvPr/>
        </p:nvSpPr>
        <p:spPr>
          <a:xfrm>
            <a:off x="380535" y="1565502"/>
            <a:ext cx="894618" cy="894618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trategy Light - Rocketo Graphics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E7905C"/>
      </a:accent1>
      <a:accent2>
        <a:srgbClr val="E87655"/>
      </a:accent2>
      <a:accent3>
        <a:srgbClr val="EA5E4C"/>
      </a:accent3>
      <a:accent4>
        <a:srgbClr val="393A39"/>
      </a:accent4>
      <a:accent5>
        <a:srgbClr val="6F6F6F"/>
      </a:accent5>
      <a:accent6>
        <a:srgbClr val="F2F2F2"/>
      </a:accent6>
      <a:hlink>
        <a:srgbClr val="EA5E4C"/>
      </a:hlink>
      <a:folHlink>
        <a:srgbClr val="F2CC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Strategy Light - Rocketo Graphics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E7905C"/>
      </a:accent1>
      <a:accent2>
        <a:srgbClr val="E87655"/>
      </a:accent2>
      <a:accent3>
        <a:srgbClr val="EA5E4C"/>
      </a:accent3>
      <a:accent4>
        <a:srgbClr val="393A39"/>
      </a:accent4>
      <a:accent5>
        <a:srgbClr val="6F6F6F"/>
      </a:accent5>
      <a:accent6>
        <a:srgbClr val="F2F2F2"/>
      </a:accent6>
      <a:hlink>
        <a:srgbClr val="EA5E4C"/>
      </a:hlink>
      <a:folHlink>
        <a:srgbClr val="F2CC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